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44"/>
  </p:notesMasterIdLst>
  <p:handoutMasterIdLst>
    <p:handoutMasterId r:id="rId45"/>
  </p:handoutMasterIdLst>
  <p:sldIdLst>
    <p:sldId id="1334" r:id="rId2"/>
    <p:sldId id="3401" r:id="rId3"/>
    <p:sldId id="3405" r:id="rId4"/>
    <p:sldId id="3406" r:id="rId5"/>
    <p:sldId id="3433" r:id="rId6"/>
    <p:sldId id="3407" r:id="rId7"/>
    <p:sldId id="3343" r:id="rId8"/>
    <p:sldId id="3408" r:id="rId9"/>
    <p:sldId id="3438" r:id="rId10"/>
    <p:sldId id="3421" r:id="rId11"/>
    <p:sldId id="3409" r:id="rId12"/>
    <p:sldId id="3412" r:id="rId13"/>
    <p:sldId id="3397" r:id="rId14"/>
    <p:sldId id="3400" r:id="rId15"/>
    <p:sldId id="335" r:id="rId16"/>
    <p:sldId id="3422" r:id="rId17"/>
    <p:sldId id="3410" r:id="rId18"/>
    <p:sldId id="3413" r:id="rId19"/>
    <p:sldId id="3398" r:id="rId20"/>
    <p:sldId id="3399" r:id="rId21"/>
    <p:sldId id="3403" r:id="rId22"/>
    <p:sldId id="3423" r:id="rId23"/>
    <p:sldId id="3414" r:id="rId24"/>
    <p:sldId id="3415" r:id="rId25"/>
    <p:sldId id="3436" r:id="rId26"/>
    <p:sldId id="3417" r:id="rId27"/>
    <p:sldId id="3416" r:id="rId28"/>
    <p:sldId id="3420" r:id="rId29"/>
    <p:sldId id="3418" r:id="rId30"/>
    <p:sldId id="3431" r:id="rId31"/>
    <p:sldId id="3419" r:id="rId32"/>
    <p:sldId id="3439" r:id="rId33"/>
    <p:sldId id="3424" r:id="rId34"/>
    <p:sldId id="3425" r:id="rId35"/>
    <p:sldId id="3430" r:id="rId36"/>
    <p:sldId id="3428" r:id="rId37"/>
    <p:sldId id="3435" r:id="rId38"/>
    <p:sldId id="3427" r:id="rId39"/>
    <p:sldId id="3429" r:id="rId40"/>
    <p:sldId id="3437" r:id="rId41"/>
    <p:sldId id="2994" r:id="rId42"/>
    <p:sldId id="3404" r:id="rId43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A"/>
    <a:srgbClr val="FEFFB6"/>
    <a:srgbClr val="0066FF"/>
    <a:srgbClr val="33CC33"/>
    <a:srgbClr val="808000"/>
    <a:srgbClr val="FF8000"/>
    <a:srgbClr val="008080"/>
    <a:srgbClr val="FFCC66"/>
    <a:srgbClr val="FFFF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4"/>
    <p:restoredTop sz="94853"/>
  </p:normalViewPr>
  <p:slideViewPr>
    <p:cSldViewPr snapToGrid="0" showGuides="1">
      <p:cViewPr varScale="1">
        <p:scale>
          <a:sx n="100" d="100"/>
          <a:sy n="100" d="100"/>
        </p:scale>
        <p:origin x="136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0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81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09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ill Sans" panose="020B0502020104020203" pitchFamily="34" charset="-79"/>
                <a:cs typeface="Gill Sans" panose="020B0502020104020203" pitchFamily="34" charset="-79"/>
              </a:rPr>
              <a:t>Directed edges, multi-edges, weighted-edges, node labels, graph-level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ill Sans" panose="020B0502020104020203" pitchFamily="34" charset="-79"/>
                <a:cs typeface="Gill Sans" panose="020B0502020104020203" pitchFamily="34" charset="-79"/>
              </a:rPr>
              <a:t>In other cases: multi-attributed nodes/edges, timestamps,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28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86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5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3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ill Sans" panose="020B0502020104020203" pitchFamily="34" charset="-79"/>
                <a:cs typeface="Gill Sans" panose="020B0502020104020203" pitchFamily="34" charset="-79"/>
              </a:rPr>
              <a:t>Directed edges, multi-edges, weighted-edges, node labels, graph-level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ill Sans" panose="020B0502020104020203" pitchFamily="34" charset="-79"/>
                <a:cs typeface="Gill Sans" panose="020B0502020104020203" pitchFamily="34" charset="-79"/>
              </a:rPr>
              <a:t>In other cases: multi-attributed nodes/edges, timestamps,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22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5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Misfits: nodes/edges outside the communities – bridges , or community outliers that do not fit (usually uses attributes)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87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1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019CD5E-D549-994E-AAF3-0915249464B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19900" y="6218439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08FE87A-D5DE-D140-9856-840FE13A49A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403A129-B574-4D47-ABC7-328F97D2D4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F1DA5C3-92A4-3B44-8493-B1DFBCA152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304C848-2B33-2E4E-9ACC-18806D49A76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E45FA1C-43EE-E44D-93E2-7016268434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A108FDD-EB7A-944F-AD95-FF3ACD1C4F7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35EB021-C389-9740-BE50-5BF6DE8C709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679D6C0-27EA-AC4E-9204-C914912E15B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969C6D4-8275-7B49-8DFF-AC5FCF664E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i="0">
          <a:solidFill>
            <a:schemeClr val="tx2"/>
          </a:solidFill>
          <a:latin typeface="Gill Sans SemiBold" panose="020B0502020104020203" pitchFamily="34" charset="-79"/>
          <a:ea typeface="ＭＳ Ｐゴシック" pitchFamily="-112" charset="-128"/>
          <a:cs typeface="Gill Sans SemiBold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jpe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64.jpeg"/><Relationship Id="rId18" Type="http://schemas.openxmlformats.org/officeDocument/2006/relationships/image" Target="../media/image69.tiff"/><Relationship Id="rId3" Type="http://schemas.openxmlformats.org/officeDocument/2006/relationships/image" Target="../media/image55.wmf"/><Relationship Id="rId7" Type="http://schemas.openxmlformats.org/officeDocument/2006/relationships/image" Target="../media/image59.wmf"/><Relationship Id="rId12" Type="http://schemas.openxmlformats.org/officeDocument/2006/relationships/image" Target="../media/image63.jpeg"/><Relationship Id="rId17" Type="http://schemas.openxmlformats.org/officeDocument/2006/relationships/image" Target="../media/image68.emf"/><Relationship Id="rId2" Type="http://schemas.openxmlformats.org/officeDocument/2006/relationships/image" Target="../media/image54.jpeg"/><Relationship Id="rId16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11" Type="http://schemas.openxmlformats.org/officeDocument/2006/relationships/image" Target="../media/image62.png"/><Relationship Id="rId5" Type="http://schemas.openxmlformats.org/officeDocument/2006/relationships/image" Target="../media/image57.emf"/><Relationship Id="rId15" Type="http://schemas.openxmlformats.org/officeDocument/2006/relationships/image" Target="../media/image66.gif"/><Relationship Id="rId10" Type="http://schemas.microsoft.com/office/2007/relationships/hdphoto" Target="../media/hdphoto1.wdp"/><Relationship Id="rId4" Type="http://schemas.openxmlformats.org/officeDocument/2006/relationships/image" Target="../media/image56.jpe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../media/image73.jpeg"/><Relationship Id="rId4" Type="http://schemas.openxmlformats.org/officeDocument/2006/relationships/image" Target="../media/image42.jpeg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iff"/><Relationship Id="rId3" Type="http://schemas.openxmlformats.org/officeDocument/2006/relationships/image" Target="../media/image78.tiff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72.jpeg"/><Relationship Id="rId4" Type="http://schemas.openxmlformats.org/officeDocument/2006/relationships/image" Target="../media/image79.png"/><Relationship Id="rId9" Type="http://schemas.openxmlformats.org/officeDocument/2006/relationships/image" Target="../media/image80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iff"/><Relationship Id="rId3" Type="http://schemas.openxmlformats.org/officeDocument/2006/relationships/image" Target="../media/image82.tiff"/><Relationship Id="rId7" Type="http://schemas.openxmlformats.org/officeDocument/2006/relationships/image" Target="../media/image75.tiff"/><Relationship Id="rId12" Type="http://schemas.openxmlformats.org/officeDocument/2006/relationships/image" Target="../media/image90.em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if"/><Relationship Id="rId11" Type="http://schemas.openxmlformats.org/officeDocument/2006/relationships/image" Target="../media/image89.tiff"/><Relationship Id="rId5" Type="http://schemas.openxmlformats.org/officeDocument/2006/relationships/image" Target="../media/image84.tiff"/><Relationship Id="rId10" Type="http://schemas.openxmlformats.org/officeDocument/2006/relationships/image" Target="../media/image88.tiff"/><Relationship Id="rId4" Type="http://schemas.openxmlformats.org/officeDocument/2006/relationships/image" Target="../media/image83.tif"/><Relationship Id="rId9" Type="http://schemas.openxmlformats.org/officeDocument/2006/relationships/image" Target="../media/image87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iff"/><Relationship Id="rId3" Type="http://schemas.openxmlformats.org/officeDocument/2006/relationships/image" Target="../media/image92.tif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tiff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9.jpeg"/><Relationship Id="rId7" Type="http://schemas.openxmlformats.org/officeDocument/2006/relationships/image" Target="../media/image102.emf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tiff"/><Relationship Id="rId5" Type="http://schemas.openxmlformats.org/officeDocument/2006/relationships/image" Target="../media/image100.tiff"/><Relationship Id="rId10" Type="http://schemas.openxmlformats.org/officeDocument/2006/relationships/image" Target="../media/image105.emf"/><Relationship Id="rId4" Type="http://schemas.openxmlformats.org/officeDocument/2006/relationships/image" Target="../media/image42.jpeg"/><Relationship Id="rId9" Type="http://schemas.openxmlformats.org/officeDocument/2006/relationships/image" Target="../media/image10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tiff"/><Relationship Id="rId5" Type="http://schemas.openxmlformats.org/officeDocument/2006/relationships/image" Target="../media/image106.emf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tif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tif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tiff"/><Relationship Id="rId4" Type="http://schemas.openxmlformats.org/officeDocument/2006/relationships/image" Target="../media/image11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299" y="644526"/>
            <a:ext cx="9144000" cy="2365375"/>
          </a:xfrm>
        </p:spPr>
        <p:txBody>
          <a:bodyPr/>
          <a:lstStyle/>
          <a:p>
            <a:r>
              <a:rPr lang="en-US" b="1" dirty="0"/>
              <a:t>Anomaly Detection in Graphs </a:t>
            </a:r>
            <a:br>
              <a:rPr lang="en-US" sz="4800" b="1" dirty="0"/>
            </a:br>
            <a:r>
              <a:rPr lang="en-US" sz="4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Past, Present and Future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09901"/>
            <a:ext cx="6400800" cy="1752600"/>
          </a:xfrm>
        </p:spPr>
        <p:txBody>
          <a:bodyPr/>
          <a:lstStyle/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Leman Akoglu 		CMU</a:t>
            </a:r>
          </a:p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Mary </a:t>
            </a:r>
            <a:r>
              <a:rPr lang="en-US" sz="3600" b="1" dirty="0" err="1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McGlohon</a:t>
            </a:r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 		Google</a:t>
            </a:r>
          </a:p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Christos </a:t>
            </a:r>
            <a:r>
              <a:rPr lang="en-US" sz="3600" b="1" dirty="0" err="1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Faloutsos</a:t>
            </a:r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 	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63296"/>
              </p:ext>
            </p:extLst>
          </p:nvPr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CB13601-FB29-FB4C-A3CC-12E45E7E21CA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939570" y="1951852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1165A-EFDA-254B-97E0-0CDE675F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10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82291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82550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(plain or attributed) graph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unusual/rare nodes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Feature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(transforms to outlier detection)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Proximity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(exploits </a:t>
            </a:r>
            <a:r>
              <a:rPr lang="en-US" dirty="0" err="1">
                <a:latin typeface="Gill Sans" panose="020B0502020104020203" pitchFamily="34" charset="-79"/>
                <a:cs typeface="Gill Sans" panose="020B0502020104020203" pitchFamily="34" charset="-79"/>
              </a:rPr>
              <a:t>assortativity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Community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(finds “misfits”)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E96CA-E9D9-E942-9EED-BA348F192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55928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485776"/>
            <a:ext cx="8186737" cy="685800"/>
          </a:xfrm>
        </p:spPr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295400"/>
            <a:ext cx="8311759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Feature-based</a:t>
            </a:r>
          </a:p>
          <a:p>
            <a:pPr lvl="1"/>
            <a:r>
              <a:rPr lang="en-US" sz="1800" dirty="0" err="1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Akoglu</a:t>
            </a:r>
            <a:r>
              <a:rPr lang="en-US" sz="1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L, </a:t>
            </a:r>
            <a:r>
              <a:rPr lang="en-US" sz="1800" dirty="0" err="1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McGlohon</a:t>
            </a:r>
            <a:r>
              <a:rPr lang="en-US" sz="1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M, </a:t>
            </a:r>
            <a:r>
              <a:rPr lang="en-US" sz="1800" dirty="0" err="1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C (PAKDD 2010) </a:t>
            </a:r>
            <a:r>
              <a:rPr lang="en-US" sz="1800" dirty="0" err="1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OddBall</a:t>
            </a:r>
            <a:r>
              <a:rPr lang="en-US" sz="1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: spotting anomalies in weighted graphs.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Henderson K, Gallagher B, Li L,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Akoglu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L,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Eliassi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-Rad T, Tong H,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(KDD 2011) Graph mining using recursive structural features </a:t>
            </a: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Proximity-based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Chau DH, Pandit S,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(PKDD 2006) Detecting fraudulent personalities in networks of online auctioneers.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Tong H, Lin C-Y (SDM 2011) Non-negative residual matrix factorization with application to graph anomaly detection.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Aggarwal CC, Zhao Y, Yu PS (ICDE 2011) Outlier detection in graph streams.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Gao J, Liang F, Fan W, Wang C, Sun Y, Han J (KDD 2010) On community outliers and their efficient detection in information networks. 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003C7-A554-B74D-A94F-48028CD6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54645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532124"/>
            <a:ext cx="9206407" cy="685800"/>
          </a:xfrm>
        </p:spPr>
        <p:txBody>
          <a:bodyPr/>
          <a:lstStyle/>
          <a:p>
            <a:r>
              <a:rPr lang="en-US" sz="3300" dirty="0" err="1"/>
              <a:t>FraudEagle</a:t>
            </a:r>
            <a:r>
              <a:rPr lang="en-US" sz="3300" dirty="0"/>
              <a:t>: Anomalous nodes in signed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9010"/>
            <a:ext cx="84582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Fake reviewers, with limited supervision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User	    Product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</a:t>
            </a:r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Honest	       Bad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 Honest 	       Bad	</a:t>
            </a:r>
          </a:p>
          <a:p>
            <a:pPr>
              <a:buFont typeface="Wingdings" pitchFamily="2" charset="2"/>
              <a:buNone/>
            </a:pPr>
            <a:endParaRPr lang="en-US" alt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buFont typeface="Wingdings" pitchFamily="2" charset="2"/>
              <a:buNone/>
            </a:pPr>
            <a:endParaRPr lang="en-US" alt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Label propagation 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for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67CF39-246E-0546-9212-5EF76EBC1976}"/>
              </a:ext>
            </a:extLst>
          </p:cNvPr>
          <p:cNvGrpSpPr/>
          <p:nvPr/>
        </p:nvGrpSpPr>
        <p:grpSpPr>
          <a:xfrm>
            <a:off x="1093103" y="2083680"/>
            <a:ext cx="1674160" cy="2716261"/>
            <a:chOff x="7048679" y="1503496"/>
            <a:chExt cx="1539875" cy="2722563"/>
          </a:xfrm>
        </p:grpSpPr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129E819B-0090-2E47-8E5E-4B50BCEE7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8679" y="1503496"/>
              <a:ext cx="1539875" cy="2722563"/>
              <a:chOff x="609600" y="1524000"/>
              <a:chExt cx="2071991" cy="3552100"/>
            </a:xfrm>
            <a:noFill/>
          </p:grpSpPr>
          <p:grpSp>
            <p:nvGrpSpPr>
              <p:cNvPr id="8" name="Group 11">
                <a:extLst>
                  <a:ext uri="{FF2B5EF4-FFF2-40B4-BE49-F238E27FC236}">
                    <a16:creationId xmlns:a16="http://schemas.microsoft.com/office/drawing/2014/main" id="{C729533A-DB90-FC4C-BECB-564D5D3AC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" y="1524000"/>
                <a:ext cx="2071991" cy="3055815"/>
                <a:chOff x="6523979" y="2819400"/>
                <a:chExt cx="2071991" cy="3055815"/>
              </a:xfrm>
              <a:grpFill/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699BD42-A94B-4F44-B73D-048A6A32A8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23979" y="2819400"/>
                  <a:ext cx="2071991" cy="2943170"/>
                  <a:chOff x="6523979" y="2819400"/>
                  <a:chExt cx="2071991" cy="2943170"/>
                </a:xfrm>
                <a:grpFill/>
              </p:grpSpPr>
              <p:pic>
                <p:nvPicPr>
                  <p:cNvPr id="16" name="Picture 47" descr="http://www.clker.com/cliparts/N/O/f/8/x/q/girl-with-pink-shirt-hi.png">
                    <a:extLst>
                      <a:ext uri="{FF2B5EF4-FFF2-40B4-BE49-F238E27FC236}">
                        <a16:creationId xmlns:a16="http://schemas.microsoft.com/office/drawing/2014/main" id="{04E30657-9C97-CD45-8120-D2EB863759C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3505200"/>
                    <a:ext cx="409846" cy="6066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7" name="Picture 49" descr="http://www.clker.com/cliparts/b/b/b/1/11971019011240434834msewtz_Business_Person.svg.hi.png">
                    <a:extLst>
                      <a:ext uri="{FF2B5EF4-FFF2-40B4-BE49-F238E27FC236}">
                        <a16:creationId xmlns:a16="http://schemas.microsoft.com/office/drawing/2014/main" id="{E4D6D770-B7A7-6F4D-BB90-A3026DF807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4191000"/>
                    <a:ext cx="409846" cy="5347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" name="Picture 51" descr="http://www.oneupclub.com/images/clip-art-people_blonde.jpg">
                    <a:extLst>
                      <a:ext uri="{FF2B5EF4-FFF2-40B4-BE49-F238E27FC236}">
                        <a16:creationId xmlns:a16="http://schemas.microsoft.com/office/drawing/2014/main" id="{CAF72400-FB81-5A4D-925D-94C2F7ACE1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43592" y="4800600"/>
                    <a:ext cx="366808" cy="63242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9" name="Picture 53" descr="http://www.clker.com/cliparts/7/e/f/c/11949846642019685402people_juliane_krug_07a.svg.hi.png">
                    <a:extLst>
                      <a:ext uri="{FF2B5EF4-FFF2-40B4-BE49-F238E27FC236}">
                        <a16:creationId xmlns:a16="http://schemas.microsoft.com/office/drawing/2014/main" id="{8888DC20-680C-B740-BC67-C78F049118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23979" y="2819400"/>
                    <a:ext cx="416084" cy="61274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0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7A4792A8-6654-8844-87BF-7942819F6A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284768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961D0151-A801-F74D-8C09-D700AD87ED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943573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8050CA33-37E5-C643-BB6F-20EB107ED5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45684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CBAE4577-8129-764C-BF3F-2A424A9423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51780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F9A194EB-C1D3-BF43-830F-98A2E6ED1CDA}"/>
                      </a:ext>
                    </a:extLst>
                  </p:cNvPr>
                  <p:cNvCxnSpPr>
                    <a:stCxn id="19" idx="3"/>
                    <a:endCxn id="20" idx="1"/>
                  </p:cNvCxnSpPr>
                  <p:nvPr/>
                </p:nvCxnSpPr>
                <p:spPr>
                  <a:xfrm>
                    <a:off x="6940514" y="3125937"/>
                    <a:ext cx="1112893" cy="43080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1763CE7A-B2D7-8345-8CD6-D6452820320E}"/>
                      </a:ext>
                    </a:extLst>
                  </p:cNvPr>
                  <p:cNvCxnSpPr>
                    <a:stCxn id="19" idx="3"/>
                    <a:endCxn id="22" idx="1"/>
                  </p:cNvCxnSpPr>
                  <p:nvPr/>
                </p:nvCxnSpPr>
                <p:spPr>
                  <a:xfrm>
                    <a:off x="6940514" y="3125937"/>
                    <a:ext cx="1112893" cy="171287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0EB7D37B-2DF7-5848-8717-8CCA1332E2AD}"/>
                      </a:ext>
                    </a:extLst>
                  </p:cNvPr>
                  <p:cNvCxnSpPr>
                    <a:stCxn id="19" idx="3"/>
                    <a:endCxn id="23" idx="1"/>
                  </p:cNvCxnSpPr>
                  <p:nvPr/>
                </p:nvCxnSpPr>
                <p:spPr>
                  <a:xfrm>
                    <a:off x="6940514" y="3125937"/>
                    <a:ext cx="1112893" cy="232388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261079E4-BB9E-AA4A-86B5-35DDEB605496}"/>
                      </a:ext>
                    </a:extLst>
                  </p:cNvPr>
                  <p:cNvCxnSpPr>
                    <a:stCxn id="16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252686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400E10BC-D73B-CA47-B74C-046948A9D905}"/>
                      </a:ext>
                    </a:extLst>
                  </p:cNvPr>
                  <p:cNvCxnSpPr>
                    <a:stCxn id="16" idx="3"/>
                    <a:endCxn id="22" idx="1"/>
                  </p:cNvCxnSpPr>
                  <p:nvPr/>
                </p:nvCxnSpPr>
                <p:spPr>
                  <a:xfrm>
                    <a:off x="7015276" y="3809431"/>
                    <a:ext cx="1038132" cy="1029385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A70EA53-460B-CE4E-A88D-EF3975D1890D}"/>
                      </a:ext>
                    </a:extLst>
                  </p:cNvPr>
                  <p:cNvCxnSpPr>
                    <a:stCxn id="17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90097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A9E6AEFB-A03F-F944-9DD8-AAC16A62CB42}"/>
                      </a:ext>
                    </a:extLst>
                  </p:cNvPr>
                  <p:cNvCxnSpPr>
                    <a:stCxn id="17" idx="3"/>
                    <a:endCxn id="23" idx="1"/>
                  </p:cNvCxnSpPr>
                  <p:nvPr/>
                </p:nvCxnSpPr>
                <p:spPr>
                  <a:xfrm>
                    <a:off x="7015276" y="4457716"/>
                    <a:ext cx="1038132" cy="992102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9472F36-7909-9A4A-A1E4-57883547B896}"/>
                      </a:ext>
                    </a:extLst>
                  </p:cNvPr>
                  <p:cNvCxnSpPr>
                    <a:endCxn id="22" idx="1"/>
                  </p:cNvCxnSpPr>
                  <p:nvPr/>
                </p:nvCxnSpPr>
                <p:spPr>
                  <a:xfrm flipV="1">
                    <a:off x="6987508" y="4838816"/>
                    <a:ext cx="1065900" cy="34588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DB56E3A-64C5-5D4F-8CF8-8405CED7E3B0}"/>
                      </a:ext>
                    </a:extLst>
                  </p:cNvPr>
                  <p:cNvCxnSpPr>
                    <a:endCxn id="23" idx="1"/>
                  </p:cNvCxnSpPr>
                  <p:nvPr/>
                </p:nvCxnSpPr>
                <p:spPr>
                  <a:xfrm flipV="1">
                    <a:off x="6996052" y="5449818"/>
                    <a:ext cx="1057356" cy="31275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234E6EC-9526-B74D-99C9-53AB24E70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59738" y="4800600"/>
                    <a:ext cx="1093669" cy="961970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0D63FDAE-5309-244E-B64E-4BC9710381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1058" y="3016413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7F781756-20BB-6C43-904D-55C560733E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9354" y="4972601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F8C79945-A8D0-FD4C-92EF-968D8B2A0E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5805" y="5418015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595B97E1-D549-F14B-A9A7-DE5FE87CFB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62012" y="3608009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28793D7D-B601-BB44-9498-BDEDAF4F71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99629" y="4140590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9" name="Picture 4" descr="http://images1.wikia.nocookie.net/__cb20080316173121/starwars/images/thumb/4/44/R2D2-CloneWars.svg/500px-R2D2-CloneWars.svg.png">
                <a:extLst>
                  <a:ext uri="{FF2B5EF4-FFF2-40B4-BE49-F238E27FC236}">
                    <a16:creationId xmlns:a16="http://schemas.microsoft.com/office/drawing/2014/main" id="{0F76EE7B-8280-844C-A4A3-C30070BF9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4168176"/>
                <a:ext cx="552938" cy="907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4" name="Picture 89" descr="http://clipart-finder.com/data/png/thumbDown.png">
              <a:extLst>
                <a:ext uri="{FF2B5EF4-FFF2-40B4-BE49-F238E27FC236}">
                  <a16:creationId xmlns:a16="http://schemas.microsoft.com/office/drawing/2014/main" id="{0AC8ADE3-623D-A24E-BAA7-5575AFDD8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5912" y="2864778"/>
              <a:ext cx="307505" cy="3504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Opinion Fraud Detection in Online Reviews using Network Effects. </a:t>
            </a:r>
          </a:p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Leman Akoglu, Rishi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Chandy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ICWSM, 2013.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FE39E-44AC-9D41-B9BD-5A28185EA812}"/>
              </a:ext>
            </a:extLst>
          </p:cNvPr>
          <p:cNvGrpSpPr/>
          <p:nvPr/>
        </p:nvGrpSpPr>
        <p:grpSpPr>
          <a:xfrm>
            <a:off x="6008580" y="1894344"/>
            <a:ext cx="2985759" cy="2662323"/>
            <a:chOff x="3748253" y="1939582"/>
            <a:chExt cx="3294063" cy="2911714"/>
          </a:xfrm>
        </p:grpSpPr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A045CE7A-7DF5-E244-946D-10F2E251A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253" y="1939582"/>
              <a:ext cx="3294063" cy="1497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042B097A-8ED8-C34F-90E4-47532DC7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738" y="3381214"/>
              <a:ext cx="3033836" cy="147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ECE1D3-C104-D345-98E2-CED201BDECA7}"/>
                </a:ext>
              </a:extLst>
            </p:cNvPr>
            <p:cNvSpPr/>
            <p:nvPr/>
          </p:nvSpPr>
          <p:spPr>
            <a:xfrm>
              <a:off x="4205453" y="2084044"/>
              <a:ext cx="688975" cy="3048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15B9A80-E706-894B-868B-44A72916262C}"/>
                </a:ext>
              </a:extLst>
            </p:cNvPr>
            <p:cNvSpPr/>
            <p:nvPr/>
          </p:nvSpPr>
          <p:spPr>
            <a:xfrm>
              <a:off x="4228680" y="3492693"/>
              <a:ext cx="688975" cy="30479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581BA2B7-5714-AD42-81EF-54B447CA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58" y="4529228"/>
            <a:ext cx="2463142" cy="140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DDD7CF-0216-4F4F-B42A-1FF0DFC429B0}"/>
              </a:ext>
            </a:extLst>
          </p:cNvPr>
          <p:cNvCxnSpPr>
            <a:cxnSpLocks/>
          </p:cNvCxnSpPr>
          <p:nvPr/>
        </p:nvCxnSpPr>
        <p:spPr>
          <a:xfrm>
            <a:off x="4090058" y="3724356"/>
            <a:ext cx="83293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9">
            <a:extLst>
              <a:ext uri="{FF2B5EF4-FFF2-40B4-BE49-F238E27FC236}">
                <a16:creationId xmlns:a16="http://schemas.microsoft.com/office/drawing/2014/main" id="{9F324539-C1FF-5645-98E2-C76E02CAA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29" y="2658054"/>
            <a:ext cx="4090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–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D6D809-0A9D-3A43-819A-B3689E32E1B1}"/>
              </a:ext>
            </a:extLst>
          </p:cNvPr>
          <p:cNvCxnSpPr>
            <a:cxnSpLocks/>
          </p:cNvCxnSpPr>
          <p:nvPr/>
        </p:nvCxnSpPr>
        <p:spPr>
          <a:xfrm>
            <a:off x="4127835" y="3205187"/>
            <a:ext cx="76159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1">
            <a:extLst>
              <a:ext uri="{FF2B5EF4-FFF2-40B4-BE49-F238E27FC236}">
                <a16:creationId xmlns:a16="http://schemas.microsoft.com/office/drawing/2014/main" id="{DAE619B0-D008-2D44-A678-55DD2E91E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654" y="3217071"/>
            <a:ext cx="4828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+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1C747B1-12D2-B34D-850A-83E56DB0EBDA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  <p:pic>
        <p:nvPicPr>
          <p:cNvPr id="54" name="Picture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E07C6B8-DDF1-8E40-8DC3-5149BFF2F6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5712" y="5318176"/>
            <a:ext cx="557107" cy="674099"/>
          </a:xfrm>
          <a:prstGeom prst="rect">
            <a:avLst/>
          </a:prstGeom>
        </p:spPr>
      </p:pic>
      <p:pic>
        <p:nvPicPr>
          <p:cNvPr id="1026" name="Picture 2" descr="Rishi Chandy | Carnegie Mellon University - Academia.edu">
            <a:extLst>
              <a:ext uri="{FF2B5EF4-FFF2-40B4-BE49-F238E27FC236}">
                <a16:creationId xmlns:a16="http://schemas.microsoft.com/office/drawing/2014/main" id="{0D78BFE9-32F3-F24D-9209-289399BC8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36" y="5331074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LemanAkoglu.jpeg">
            <a:extLst>
              <a:ext uri="{FF2B5EF4-FFF2-40B4-BE49-F238E27FC236}">
                <a16:creationId xmlns:a16="http://schemas.microsoft.com/office/drawing/2014/main" id="{38B8561C-59C2-8240-A210-4298872577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6802213" y="5318176"/>
            <a:ext cx="711380" cy="71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65232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3" y="385390"/>
            <a:ext cx="8744754" cy="685800"/>
          </a:xfrm>
        </p:spPr>
        <p:txBody>
          <a:bodyPr/>
          <a:lstStyle/>
          <a:p>
            <a:r>
              <a:rPr lang="en-US" sz="3600" dirty="0" err="1"/>
              <a:t>SpEagle</a:t>
            </a:r>
            <a:r>
              <a:rPr lang="en-US" sz="3600" dirty="0"/>
              <a:t>: Anomalies in attributed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9" y="1123680"/>
            <a:ext cx="8599867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Attributes mapped to a (single) </a:t>
            </a:r>
            <a:r>
              <a:rPr lang="en-US" b="1" dirty="0">
                <a:solidFill>
                  <a:srgbClr val="FF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</a:t>
            </a:r>
            <a:r>
              <a:rPr lang="en-US" b="1" dirty="0">
                <a:solidFill>
                  <a:srgbClr val="00B05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</a:t>
            </a:r>
            <a:r>
              <a:rPr lang="en-US" b="1" dirty="0">
                <a:solidFill>
                  <a:srgbClr val="FF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</a:t>
            </a:r>
            <a:r>
              <a:rPr lang="en-US" b="1" dirty="0">
                <a:solidFill>
                  <a:srgbClr val="00B05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o</a:t>
            </a:r>
            <a:r>
              <a:rPr lang="en-US" b="1" dirty="0">
                <a:solidFill>
                  <a:srgbClr val="FF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score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Collective Opinion Spam Detection: Bridging Review Networks and Metadata.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Shebuti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Rayana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KDD 2015.</a:t>
            </a:r>
          </a:p>
        </p:txBody>
      </p:sp>
      <p:pic>
        <p:nvPicPr>
          <p:cNvPr id="59" name="Content Placeholder 3">
            <a:extLst>
              <a:ext uri="{FF2B5EF4-FFF2-40B4-BE49-F238E27FC236}">
                <a16:creationId xmlns:a16="http://schemas.microsoft.com/office/drawing/2014/main" id="{E9B0CA7B-46DA-454A-A8FD-A53F72026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132" y="1761936"/>
            <a:ext cx="6229787" cy="4062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68959DA-136A-DB47-9326-B6919B649BA7}"/>
              </a:ext>
            </a:extLst>
          </p:cNvPr>
          <p:cNvSpPr/>
          <p:nvPr/>
        </p:nvSpPr>
        <p:spPr>
          <a:xfrm>
            <a:off x="5172825" y="1948693"/>
            <a:ext cx="3207737" cy="46166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0DB315"/>
                </a:solidFill>
              </a:rPr>
              <a:t>‘benign’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‘malicious’</a:t>
            </a:r>
            <a:endParaRPr lang="en-US" sz="2400" dirty="0"/>
          </a:p>
        </p:txBody>
      </p:sp>
      <p:pic>
        <p:nvPicPr>
          <p:cNvPr id="61" name="Picture 60" descr="Shebuti.jpg">
            <a:extLst>
              <a:ext uri="{FF2B5EF4-FFF2-40B4-BE49-F238E27FC236}">
                <a16:creationId xmlns:a16="http://schemas.microsoft.com/office/drawing/2014/main" id="{7FB73C1A-A213-9C41-B3CC-C08A411E2CC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78433" y="5166717"/>
            <a:ext cx="812189" cy="76944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C014A2-CCAF-2D4F-8ACD-5A92360A2DD5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  <p:pic>
        <p:nvPicPr>
          <p:cNvPr id="15" name="Picture 4" descr="LemanAkoglu.jpeg">
            <a:extLst>
              <a:ext uri="{FF2B5EF4-FFF2-40B4-BE49-F238E27FC236}">
                <a16:creationId xmlns:a16="http://schemas.microsoft.com/office/drawing/2014/main" id="{A57D8BDA-2C68-4946-B856-F15EEB037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52332" y="5153651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F44A91-B59F-9A4C-805E-35DDF983CB5E}"/>
              </a:ext>
            </a:extLst>
          </p:cNvPr>
          <p:cNvSpPr/>
          <p:nvPr/>
        </p:nvSpPr>
        <p:spPr bwMode="auto">
          <a:xfrm>
            <a:off x="4687464" y="2540034"/>
            <a:ext cx="2729260" cy="3428237"/>
          </a:xfrm>
          <a:prstGeom prst="rect">
            <a:avLst/>
          </a:prstGeom>
          <a:solidFill>
            <a:schemeClr val="lt1">
              <a:alpha val="7525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E87E357-2120-0541-81E0-EAB2EBEA4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463" y="1741374"/>
            <a:ext cx="1042813" cy="7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112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5862636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OddBall: PAKDD 2021 Most Influential Paper 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5862636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L. Akoglu, M. McGlohon,  C. Faloutsos</a:t>
            </a:r>
            <a:endParaRPr lang="en-US" altLang="en-US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53" y="1071190"/>
            <a:ext cx="2991031" cy="336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358355" y="1071190"/>
            <a:ext cx="5655463" cy="5300662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Given examples of nodes user considers similar;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e.g. ‘Yann </a:t>
            </a:r>
            <a:r>
              <a:rPr lang="en-US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LeCun</a:t>
            </a: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’&amp;‘Foster Provost’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We learn a “focus”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Education Level: PhD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Location: NYC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Extract “focused” clusters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Detect cluster-outliers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Nodes that don’t agree with “focus”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2F004-39B3-F840-BB14-854788376298}"/>
              </a:ext>
            </a:extLst>
          </p:cNvPr>
          <p:cNvSpPr txBox="1"/>
          <p:nvPr/>
        </p:nvSpPr>
        <p:spPr>
          <a:xfrm>
            <a:off x="28575" y="5648238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Focused Clustering and Outlier Detection in Large Attributed Graphs. Bryan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Patricia Iglesias Sanchez, Emmanuel Müller. KDD 2014</a:t>
            </a:r>
          </a:p>
        </p:txBody>
      </p:sp>
      <p:pic>
        <p:nvPicPr>
          <p:cNvPr id="13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9545D892-A0A3-114B-AA80-AB370097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14" y="4968304"/>
            <a:ext cx="798427" cy="63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media.licdn.com/media/p/1/000/2bd/312/380ec8e.jpg">
            <a:extLst>
              <a:ext uri="{FF2B5EF4-FFF2-40B4-BE49-F238E27FC236}">
                <a16:creationId xmlns:a16="http://schemas.microsoft.com/office/drawing/2014/main" id="{F35D5EA4-BAC3-0843-AD82-0E97E514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85" y="4949575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mmanuel Müller">
            <a:extLst>
              <a:ext uri="{FF2B5EF4-FFF2-40B4-BE49-F238E27FC236}">
                <a16:creationId xmlns:a16="http://schemas.microsoft.com/office/drawing/2014/main" id="{D77558C1-9B50-D848-80A3-BE6459E4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71" y="4924854"/>
            <a:ext cx="546572" cy="6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EC35D73-91B2-D04F-913B-E38E17686A7F}"/>
              </a:ext>
            </a:extLst>
          </p:cNvPr>
          <p:cNvSpPr txBox="1">
            <a:spLocks/>
          </p:cNvSpPr>
          <p:nvPr/>
        </p:nvSpPr>
        <p:spPr bwMode="auto">
          <a:xfrm>
            <a:off x="30723" y="385390"/>
            <a:ext cx="874475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9pPr>
          </a:lstStyle>
          <a:p>
            <a:r>
              <a:rPr kumimoji="0" lang="en-US" sz="3600" kern="0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FocusCO</a:t>
            </a:r>
            <a:r>
              <a:rPr kumimoji="0" lang="en-US" sz="3600" kern="0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: Anomalies in attributed graphs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355B473-39B4-1843-AB6C-3AFAE1754B2A}"/>
              </a:ext>
            </a:extLst>
          </p:cNvPr>
          <p:cNvSpPr/>
          <p:nvPr/>
        </p:nvSpPr>
        <p:spPr bwMode="auto">
          <a:xfrm>
            <a:off x="4789713" y="23611"/>
            <a:ext cx="4354287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Community-based</a:t>
            </a:r>
          </a:p>
        </p:txBody>
      </p:sp>
      <p:pic>
        <p:nvPicPr>
          <p:cNvPr id="18" name="Picture 4" descr="LemanAkoglu.jpeg">
            <a:extLst>
              <a:ext uri="{FF2B5EF4-FFF2-40B4-BE49-F238E27FC236}">
                <a16:creationId xmlns:a16="http://schemas.microsoft.com/office/drawing/2014/main" id="{162A6124-A0A7-1448-97B8-6A6DE43C2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6845762" y="4949575"/>
            <a:ext cx="661201" cy="66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85880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/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994661B-5295-DC42-B9DB-41BF13210D53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3301523" y="1880278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90199-4729-5544-90E9-A4FD0A531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AD71C4F-19AA-5843-831F-9924FA49D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213193327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434921"/>
            <a:ext cx="84582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(plain or attributed) graph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 groups of nodes 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Density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(significantly denser subgraphs)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Community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(non-thematic groups)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EED87-39C5-DC4A-BEC9-19573A34F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140120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566058"/>
            <a:ext cx="8621488" cy="685800"/>
          </a:xfrm>
        </p:spPr>
        <p:txBody>
          <a:bodyPr/>
          <a:lstStyle/>
          <a:p>
            <a:r>
              <a:rPr lang="en-US" sz="4000" dirty="0"/>
              <a:t>Subgraph-level </a:t>
            </a:r>
            <a:r>
              <a:rPr lang="en-US" sz="4000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2" y="1295400"/>
            <a:ext cx="8621488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Density-based 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Hooi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Song, H. A.,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Beutel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Shah, N., Shin, K.,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(KDD 2016).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Fraudar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Bounding graph fraud in the face of camouflage.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Beutel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Xu, W.,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Guruswami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V.,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Palow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(WWW 2013).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Copycatch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stopping group attacks by spotting lockstep behavior in social networks.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Prakash, B. A., Sridharan, A., Seshadri, M.,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Machiraju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S.,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        (PAKDD 2010).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Eigenspokes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Surprising patterns and scalable community chipping in large graphs.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Perozzi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&amp; Akoglu, L. (SDM 2016). Scalable anomaly ranking of attributed neighborhoods.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Gupta, M.,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Mallya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Roy, S., Cho, J. H., &amp; Han, J. (SDM 2014). Local learning for mining outlier subgraphs from network datasets.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03169-791C-E347-BAC2-D3090D08C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18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176835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52" y="581024"/>
            <a:ext cx="8975810" cy="685800"/>
          </a:xfrm>
        </p:spPr>
        <p:txBody>
          <a:bodyPr/>
          <a:lstStyle/>
          <a:p>
            <a:r>
              <a:rPr lang="en-US" sz="4000" dirty="0" err="1"/>
              <a:t>Fraudar</a:t>
            </a:r>
            <a:r>
              <a:rPr lang="en-US" sz="4000" dirty="0"/>
              <a:t>: Camouflaged dense subgraphs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97328-2656-724E-B4D9-9A68A8823273}"/>
              </a:ext>
            </a:extLst>
          </p:cNvPr>
          <p:cNvSpPr txBox="1"/>
          <p:nvPr/>
        </p:nvSpPr>
        <p:spPr>
          <a:xfrm>
            <a:off x="25946" y="5727514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FRAUDAR: Bounding Graph Fraud in the Face of Camouflage. </a:t>
            </a:r>
            <a:r>
              <a:rPr lang="en-US" altLang="en-US" sz="2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2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Hyun Ah Song, Alex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Neil Shah,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Kijung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Shin, and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65602B-9200-7242-AF2C-D24F74812FD6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884DD-A2EA-9A45-99B0-3847D2A371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8056650" y="4180946"/>
            <a:ext cx="1218565" cy="1523206"/>
          </a:xfrm>
          <a:prstGeom prst="rect">
            <a:avLst/>
          </a:prstGeom>
        </p:spPr>
      </p:pic>
      <p:pic>
        <p:nvPicPr>
          <p:cNvPr id="11" name="Picture 10" descr="attack3.png">
            <a:extLst>
              <a:ext uri="{FF2B5EF4-FFF2-40B4-BE49-F238E27FC236}">
                <a16:creationId xmlns:a16="http://schemas.microsoft.com/office/drawing/2014/main" id="{5D7A2B8A-C710-2D4E-9230-442D5C3345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537" y="1594379"/>
            <a:ext cx="3576400" cy="3081528"/>
          </a:xfrm>
          <a:prstGeom prst="rect">
            <a:avLst/>
          </a:prstGeom>
        </p:spPr>
      </p:pic>
      <p:pic>
        <p:nvPicPr>
          <p:cNvPr id="12" name="Picture 11" descr="attack1.png">
            <a:extLst>
              <a:ext uri="{FF2B5EF4-FFF2-40B4-BE49-F238E27FC236}">
                <a16:creationId xmlns:a16="http://schemas.microsoft.com/office/drawing/2014/main" id="{2C54C67E-C158-5B4E-B634-76A9F77F74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25" y="1594379"/>
            <a:ext cx="3767821" cy="3183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6671F-031B-C546-91D2-4552E5558A89}"/>
              </a:ext>
            </a:extLst>
          </p:cNvPr>
          <p:cNvSpPr txBox="1"/>
          <p:nvPr/>
        </p:nvSpPr>
        <p:spPr>
          <a:xfrm>
            <a:off x="732743" y="4776428"/>
            <a:ext cx="421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Random camouflage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D85A5-6ABB-0B44-942A-8FE353AF9D6E}"/>
              </a:ext>
            </a:extLst>
          </p:cNvPr>
          <p:cNvSpPr txBox="1"/>
          <p:nvPr/>
        </p:nvSpPr>
        <p:spPr>
          <a:xfrm>
            <a:off x="5769316" y="4762489"/>
            <a:ext cx="184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Hijacking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F7F9F-C956-7948-909F-B85F043EA5C4}"/>
              </a:ext>
            </a:extLst>
          </p:cNvPr>
          <p:cNvSpPr txBox="1"/>
          <p:nvPr/>
        </p:nvSpPr>
        <p:spPr>
          <a:xfrm>
            <a:off x="2594324" y="1608318"/>
            <a:ext cx="1911996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70C0"/>
                </a:solidFill>
              </a:rPr>
              <a:t>“Lemons”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0EFA5-42A1-5648-A329-AE49B4C9C558}"/>
              </a:ext>
            </a:extLst>
          </p:cNvPr>
          <p:cNvSpPr txBox="1"/>
          <p:nvPr/>
        </p:nvSpPr>
        <p:spPr>
          <a:xfrm>
            <a:off x="6653211" y="1643937"/>
            <a:ext cx="1911996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70C0"/>
                </a:solidFill>
              </a:rPr>
              <a:t>“Lemons”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3A6DA-D85C-2541-95E0-6FC2FB6E8C39}"/>
              </a:ext>
            </a:extLst>
          </p:cNvPr>
          <p:cNvGrpSpPr/>
          <p:nvPr/>
        </p:nvGrpSpPr>
        <p:grpSpPr>
          <a:xfrm>
            <a:off x="4118585" y="1464470"/>
            <a:ext cx="554530" cy="488456"/>
            <a:chOff x="3641678" y="1269096"/>
            <a:chExt cx="1337578" cy="9705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26FD16-5448-354D-BEAE-153EF2F48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324054-E39E-9B40-99F6-C951DB2048F9}"/>
                </a:ext>
              </a:extLst>
            </p:cNvPr>
            <p:cNvSpPr/>
            <p:nvPr/>
          </p:nvSpPr>
          <p:spPr>
            <a:xfrm>
              <a:off x="3641678" y="1299391"/>
              <a:ext cx="254668" cy="270933"/>
            </a:xfrm>
            <a:custGeom>
              <a:avLst/>
              <a:gdLst>
                <a:gd name="connsiteX0" fmla="*/ 42980 w 254668"/>
                <a:gd name="connsiteY0" fmla="*/ 0 h 270933"/>
                <a:gd name="connsiteX1" fmla="*/ 9113 w 254668"/>
                <a:gd name="connsiteY1" fmla="*/ 50800 h 270933"/>
                <a:gd name="connsiteX2" fmla="*/ 646 w 254668"/>
                <a:gd name="connsiteY2" fmla="*/ 118533 h 270933"/>
                <a:gd name="connsiteX3" fmla="*/ 17580 w 254668"/>
                <a:gd name="connsiteY3" fmla="*/ 143933 h 270933"/>
                <a:gd name="connsiteX4" fmla="*/ 51446 w 254668"/>
                <a:gd name="connsiteY4" fmla="*/ 152400 h 270933"/>
                <a:gd name="connsiteX5" fmla="*/ 136113 w 254668"/>
                <a:gd name="connsiteY5" fmla="*/ 160866 h 270933"/>
                <a:gd name="connsiteX6" fmla="*/ 178446 w 254668"/>
                <a:gd name="connsiteY6" fmla="*/ 177800 h 270933"/>
                <a:gd name="connsiteX7" fmla="*/ 220780 w 254668"/>
                <a:gd name="connsiteY7" fmla="*/ 220133 h 270933"/>
                <a:gd name="connsiteX8" fmla="*/ 246180 w 254668"/>
                <a:gd name="connsiteY8" fmla="*/ 237066 h 270933"/>
                <a:gd name="connsiteX9" fmla="*/ 254646 w 254668"/>
                <a:gd name="connsiteY9" fmla="*/ 270933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668" h="270933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A86C7F6-746B-654E-8292-1BBA5466F2C6}"/>
                </a:ext>
              </a:extLst>
            </p:cNvPr>
            <p:cNvSpPr/>
            <p:nvPr/>
          </p:nvSpPr>
          <p:spPr>
            <a:xfrm>
              <a:off x="4158420" y="1269096"/>
              <a:ext cx="93505" cy="211667"/>
            </a:xfrm>
            <a:custGeom>
              <a:avLst/>
              <a:gdLst>
                <a:gd name="connsiteX0" fmla="*/ 93505 w 93505"/>
                <a:gd name="connsiteY0" fmla="*/ 0 h 211667"/>
                <a:gd name="connsiteX1" fmla="*/ 8838 w 93505"/>
                <a:gd name="connsiteY1" fmla="*/ 16934 h 211667"/>
                <a:gd name="connsiteX2" fmla="*/ 34238 w 93505"/>
                <a:gd name="connsiteY2" fmla="*/ 127000 h 211667"/>
                <a:gd name="connsiteX3" fmla="*/ 51171 w 93505"/>
                <a:gd name="connsiteY3" fmla="*/ 143934 h 211667"/>
                <a:gd name="connsiteX4" fmla="*/ 42705 w 93505"/>
                <a:gd name="connsiteY4" fmla="*/ 211667 h 2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5" h="211667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207DE3D-58E7-2942-B00A-5224718586B3}"/>
                </a:ext>
              </a:extLst>
            </p:cNvPr>
            <p:cNvSpPr/>
            <p:nvPr/>
          </p:nvSpPr>
          <p:spPr>
            <a:xfrm>
              <a:off x="4522857" y="1353764"/>
              <a:ext cx="237066" cy="254025"/>
            </a:xfrm>
            <a:custGeom>
              <a:avLst/>
              <a:gdLst>
                <a:gd name="connsiteX0" fmla="*/ 237066 w 237066"/>
                <a:gd name="connsiteY0" fmla="*/ 8466 h 254025"/>
                <a:gd name="connsiteX1" fmla="*/ 194733 w 237066"/>
                <a:gd name="connsiteY1" fmla="*/ 0 h 254025"/>
                <a:gd name="connsiteX2" fmla="*/ 143933 w 237066"/>
                <a:gd name="connsiteY2" fmla="*/ 160866 h 254025"/>
                <a:gd name="connsiteX3" fmla="*/ 152400 w 237066"/>
                <a:gd name="connsiteY3" fmla="*/ 186266 h 254025"/>
                <a:gd name="connsiteX4" fmla="*/ 93133 w 237066"/>
                <a:gd name="connsiteY4" fmla="*/ 228600 h 254025"/>
                <a:gd name="connsiteX5" fmla="*/ 67733 w 237066"/>
                <a:gd name="connsiteY5" fmla="*/ 245533 h 254025"/>
                <a:gd name="connsiteX6" fmla="*/ 0 w 237066"/>
                <a:gd name="connsiteY6" fmla="*/ 254000 h 2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066" h="254025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32647A-998A-4B42-84C2-EADABB4DF9D3}"/>
                </a:ext>
              </a:extLst>
            </p:cNvPr>
            <p:cNvSpPr/>
            <p:nvPr/>
          </p:nvSpPr>
          <p:spPr>
            <a:xfrm>
              <a:off x="4606723" y="1845216"/>
              <a:ext cx="372533" cy="102090"/>
            </a:xfrm>
            <a:custGeom>
              <a:avLst/>
              <a:gdLst>
                <a:gd name="connsiteX0" fmla="*/ 0 w 372533"/>
                <a:gd name="connsiteY0" fmla="*/ 51290 h 102090"/>
                <a:gd name="connsiteX1" fmla="*/ 42333 w 372533"/>
                <a:gd name="connsiteY1" fmla="*/ 8957 h 102090"/>
                <a:gd name="connsiteX2" fmla="*/ 143933 w 372533"/>
                <a:gd name="connsiteY2" fmla="*/ 8957 h 102090"/>
                <a:gd name="connsiteX3" fmla="*/ 169333 w 372533"/>
                <a:gd name="connsiteY3" fmla="*/ 25890 h 102090"/>
                <a:gd name="connsiteX4" fmla="*/ 203200 w 372533"/>
                <a:gd name="connsiteY4" fmla="*/ 68224 h 102090"/>
                <a:gd name="connsiteX5" fmla="*/ 262467 w 372533"/>
                <a:gd name="connsiteY5" fmla="*/ 102090 h 102090"/>
                <a:gd name="connsiteX6" fmla="*/ 364067 w 372533"/>
                <a:gd name="connsiteY6" fmla="*/ 68224 h 102090"/>
                <a:gd name="connsiteX7" fmla="*/ 372533 w 372533"/>
                <a:gd name="connsiteY7" fmla="*/ 51290 h 1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533" h="102090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7E045C-A32D-CF49-8B90-BA67005CE653}"/>
              </a:ext>
            </a:extLst>
          </p:cNvPr>
          <p:cNvGrpSpPr/>
          <p:nvPr/>
        </p:nvGrpSpPr>
        <p:grpSpPr>
          <a:xfrm>
            <a:off x="8240007" y="1464469"/>
            <a:ext cx="554530" cy="488456"/>
            <a:chOff x="3641678" y="1269096"/>
            <a:chExt cx="1337578" cy="97058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72EEB3-70DF-9A46-A98E-0E4421494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</p:spPr>
        </p:pic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E7A62EF-AEC3-5749-AAA8-259C96424352}"/>
                </a:ext>
              </a:extLst>
            </p:cNvPr>
            <p:cNvSpPr/>
            <p:nvPr/>
          </p:nvSpPr>
          <p:spPr>
            <a:xfrm>
              <a:off x="3641678" y="1299391"/>
              <a:ext cx="254668" cy="270933"/>
            </a:xfrm>
            <a:custGeom>
              <a:avLst/>
              <a:gdLst>
                <a:gd name="connsiteX0" fmla="*/ 42980 w 254668"/>
                <a:gd name="connsiteY0" fmla="*/ 0 h 270933"/>
                <a:gd name="connsiteX1" fmla="*/ 9113 w 254668"/>
                <a:gd name="connsiteY1" fmla="*/ 50800 h 270933"/>
                <a:gd name="connsiteX2" fmla="*/ 646 w 254668"/>
                <a:gd name="connsiteY2" fmla="*/ 118533 h 270933"/>
                <a:gd name="connsiteX3" fmla="*/ 17580 w 254668"/>
                <a:gd name="connsiteY3" fmla="*/ 143933 h 270933"/>
                <a:gd name="connsiteX4" fmla="*/ 51446 w 254668"/>
                <a:gd name="connsiteY4" fmla="*/ 152400 h 270933"/>
                <a:gd name="connsiteX5" fmla="*/ 136113 w 254668"/>
                <a:gd name="connsiteY5" fmla="*/ 160866 h 270933"/>
                <a:gd name="connsiteX6" fmla="*/ 178446 w 254668"/>
                <a:gd name="connsiteY6" fmla="*/ 177800 h 270933"/>
                <a:gd name="connsiteX7" fmla="*/ 220780 w 254668"/>
                <a:gd name="connsiteY7" fmla="*/ 220133 h 270933"/>
                <a:gd name="connsiteX8" fmla="*/ 246180 w 254668"/>
                <a:gd name="connsiteY8" fmla="*/ 237066 h 270933"/>
                <a:gd name="connsiteX9" fmla="*/ 254646 w 254668"/>
                <a:gd name="connsiteY9" fmla="*/ 270933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668" h="270933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B1046E-45A1-1647-8599-E9FEFB456236}"/>
                </a:ext>
              </a:extLst>
            </p:cNvPr>
            <p:cNvSpPr/>
            <p:nvPr/>
          </p:nvSpPr>
          <p:spPr>
            <a:xfrm>
              <a:off x="4158420" y="1269096"/>
              <a:ext cx="93505" cy="211667"/>
            </a:xfrm>
            <a:custGeom>
              <a:avLst/>
              <a:gdLst>
                <a:gd name="connsiteX0" fmla="*/ 93505 w 93505"/>
                <a:gd name="connsiteY0" fmla="*/ 0 h 211667"/>
                <a:gd name="connsiteX1" fmla="*/ 8838 w 93505"/>
                <a:gd name="connsiteY1" fmla="*/ 16934 h 211667"/>
                <a:gd name="connsiteX2" fmla="*/ 34238 w 93505"/>
                <a:gd name="connsiteY2" fmla="*/ 127000 h 211667"/>
                <a:gd name="connsiteX3" fmla="*/ 51171 w 93505"/>
                <a:gd name="connsiteY3" fmla="*/ 143934 h 211667"/>
                <a:gd name="connsiteX4" fmla="*/ 42705 w 93505"/>
                <a:gd name="connsiteY4" fmla="*/ 211667 h 2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5" h="211667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DE8393-2464-4442-B3ED-CDF0D001E4EC}"/>
                </a:ext>
              </a:extLst>
            </p:cNvPr>
            <p:cNvSpPr/>
            <p:nvPr/>
          </p:nvSpPr>
          <p:spPr>
            <a:xfrm>
              <a:off x="4522857" y="1353764"/>
              <a:ext cx="237066" cy="254025"/>
            </a:xfrm>
            <a:custGeom>
              <a:avLst/>
              <a:gdLst>
                <a:gd name="connsiteX0" fmla="*/ 237066 w 237066"/>
                <a:gd name="connsiteY0" fmla="*/ 8466 h 254025"/>
                <a:gd name="connsiteX1" fmla="*/ 194733 w 237066"/>
                <a:gd name="connsiteY1" fmla="*/ 0 h 254025"/>
                <a:gd name="connsiteX2" fmla="*/ 143933 w 237066"/>
                <a:gd name="connsiteY2" fmla="*/ 160866 h 254025"/>
                <a:gd name="connsiteX3" fmla="*/ 152400 w 237066"/>
                <a:gd name="connsiteY3" fmla="*/ 186266 h 254025"/>
                <a:gd name="connsiteX4" fmla="*/ 93133 w 237066"/>
                <a:gd name="connsiteY4" fmla="*/ 228600 h 254025"/>
                <a:gd name="connsiteX5" fmla="*/ 67733 w 237066"/>
                <a:gd name="connsiteY5" fmla="*/ 245533 h 254025"/>
                <a:gd name="connsiteX6" fmla="*/ 0 w 237066"/>
                <a:gd name="connsiteY6" fmla="*/ 254000 h 2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066" h="254025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A89BBC8-465A-3146-BFB2-ACB89409BE80}"/>
                </a:ext>
              </a:extLst>
            </p:cNvPr>
            <p:cNvSpPr/>
            <p:nvPr/>
          </p:nvSpPr>
          <p:spPr>
            <a:xfrm>
              <a:off x="4606723" y="1845216"/>
              <a:ext cx="372533" cy="102090"/>
            </a:xfrm>
            <a:custGeom>
              <a:avLst/>
              <a:gdLst>
                <a:gd name="connsiteX0" fmla="*/ 0 w 372533"/>
                <a:gd name="connsiteY0" fmla="*/ 51290 h 102090"/>
                <a:gd name="connsiteX1" fmla="*/ 42333 w 372533"/>
                <a:gd name="connsiteY1" fmla="*/ 8957 h 102090"/>
                <a:gd name="connsiteX2" fmla="*/ 143933 w 372533"/>
                <a:gd name="connsiteY2" fmla="*/ 8957 h 102090"/>
                <a:gd name="connsiteX3" fmla="*/ 169333 w 372533"/>
                <a:gd name="connsiteY3" fmla="*/ 25890 h 102090"/>
                <a:gd name="connsiteX4" fmla="*/ 203200 w 372533"/>
                <a:gd name="connsiteY4" fmla="*/ 68224 h 102090"/>
                <a:gd name="connsiteX5" fmla="*/ 262467 w 372533"/>
                <a:gd name="connsiteY5" fmla="*/ 102090 h 102090"/>
                <a:gd name="connsiteX6" fmla="*/ 364067 w 372533"/>
                <a:gd name="connsiteY6" fmla="*/ 68224 h 102090"/>
                <a:gd name="connsiteX7" fmla="*/ 372533 w 372533"/>
                <a:gd name="connsiteY7" fmla="*/ 51290 h 1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533" h="102090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67858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463821" y="2708729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447AA-BE23-0146-9A04-725CAA58E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209886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90" y="552448"/>
            <a:ext cx="9092106" cy="685800"/>
          </a:xfrm>
        </p:spPr>
        <p:txBody>
          <a:bodyPr/>
          <a:lstStyle/>
          <a:p>
            <a:r>
              <a:rPr lang="en-US" dirty="0" err="1"/>
              <a:t>CopyCatch</a:t>
            </a:r>
            <a:r>
              <a:rPr lang="en-US" dirty="0"/>
              <a:t>: Spotting group attacks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979" y="1287852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Lockstep behavior: same targets, same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726393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CopyCatch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stopping group attacks by spotting lockstep behavior in social networks. </a:t>
            </a:r>
            <a:r>
              <a:rPr lang="en-US" altLang="en-US" sz="2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 </a:t>
            </a:r>
            <a:r>
              <a:rPr lang="en-US" altLang="en-US" sz="22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Wanhong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Xu, Venkatesan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Guruswami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Christopher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Palow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WWW 2013.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 descr="alex_beutel_small.jpg">
            <a:extLst>
              <a:ext uri="{FF2B5EF4-FFF2-40B4-BE49-F238E27FC236}">
                <a16:creationId xmlns:a16="http://schemas.microsoft.com/office/drawing/2014/main" id="{0B074180-A280-6D4A-A97A-67F3C3FD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312" y="4805652"/>
            <a:ext cx="739776" cy="90316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0B82E0D-8DFE-2E4B-B094-7C6948CE5CF2}"/>
              </a:ext>
            </a:extLst>
          </p:cNvPr>
          <p:cNvGrpSpPr/>
          <p:nvPr/>
        </p:nvGrpSpPr>
        <p:grpSpPr>
          <a:xfrm>
            <a:off x="854222" y="1962811"/>
            <a:ext cx="1736578" cy="3476361"/>
            <a:chOff x="660797" y="2447661"/>
            <a:chExt cx="2035969" cy="41148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BCC7723-BB50-6A47-AC75-A352113618AF}"/>
                </a:ext>
              </a:extLst>
            </p:cNvPr>
            <p:cNvSpPr/>
            <p:nvPr/>
          </p:nvSpPr>
          <p:spPr bwMode="auto">
            <a:xfrm>
              <a:off x="660797" y="3283479"/>
              <a:ext cx="2035969" cy="2121694"/>
            </a:xfrm>
            <a:prstGeom prst="rect">
              <a:avLst/>
            </a:prstGeom>
            <a:solidFill>
              <a:srgbClr val="E4B9BA">
                <a:alpha val="38000"/>
              </a:srgbClr>
            </a:solidFill>
            <a:ln w="25400" cap="flat" cmpd="sng" algn="ctr">
              <a:solidFill>
                <a:srgbClr val="953235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pic>
          <p:nvPicPr>
            <p:cNvPr id="49" name="Picture 48" descr="profile.wmf">
              <a:extLst>
                <a:ext uri="{FF2B5EF4-FFF2-40B4-BE49-F238E27FC236}">
                  <a16:creationId xmlns:a16="http://schemas.microsoft.com/office/drawing/2014/main" id="{20F05250-CB85-FD4D-94DA-50C751EC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5430033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0" name="Picture 49" descr="me.jpg">
              <a:extLst>
                <a:ext uri="{FF2B5EF4-FFF2-40B4-BE49-F238E27FC236}">
                  <a16:creationId xmlns:a16="http://schemas.microsoft.com/office/drawing/2014/main" id="{343EDAF0-309D-F046-996F-FB4D17B74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953" y="5405173"/>
              <a:ext cx="232172" cy="278606"/>
            </a:xfrm>
            <a:prstGeom prst="rect">
              <a:avLst/>
            </a:prstGeom>
          </p:spPr>
        </p:pic>
        <p:pic>
          <p:nvPicPr>
            <p:cNvPr id="51" name="Picture 50" descr="bipartite-graph-eps-converted-to.pdf">
              <a:extLst>
                <a:ext uri="{FF2B5EF4-FFF2-40B4-BE49-F238E27FC236}">
                  <a16:creationId xmlns:a16="http://schemas.microsoft.com/office/drawing/2014/main" id="{2149710B-D95C-CF4E-BC81-2AD495F44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2265" y="2747698"/>
              <a:ext cx="1380225" cy="3814763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</p:pic>
        <p:pic>
          <p:nvPicPr>
            <p:cNvPr id="52" name="Picture 51" descr="people.wmf">
              <a:extLst>
                <a:ext uri="{FF2B5EF4-FFF2-40B4-BE49-F238E27FC236}">
                  <a16:creationId xmlns:a16="http://schemas.microsoft.com/office/drawing/2014/main" id="{0E807CCF-EDED-5240-8072-811EAF2D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2265" y="2447661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3" name="Picture 52" descr="pages.wmf">
              <a:extLst>
                <a:ext uri="{FF2B5EF4-FFF2-40B4-BE49-F238E27FC236}">
                  <a16:creationId xmlns:a16="http://schemas.microsoft.com/office/drawing/2014/main" id="{6D7CA5C2-F9F5-8842-8B47-0D57BB44D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7406" y="2447661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4" name="Picture 53" descr="like.wmf">
              <a:extLst>
                <a:ext uri="{FF2B5EF4-FFF2-40B4-BE49-F238E27FC236}">
                  <a16:creationId xmlns:a16="http://schemas.microsoft.com/office/drawing/2014/main" id="{E3B0AEFA-D9AA-6F48-8040-E9E8E297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1625" y="5855230"/>
              <a:ext cx="214313" cy="2198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BBF9F2-0302-884F-9EAC-C0720D4109F1}"/>
                </a:ext>
              </a:extLst>
            </p:cNvPr>
            <p:cNvSpPr txBox="1"/>
            <p:nvPr/>
          </p:nvSpPr>
          <p:spPr>
            <a:xfrm>
              <a:off x="1381282" y="6048111"/>
              <a:ext cx="558951" cy="285358"/>
            </a:xfrm>
            <a:prstGeom prst="rect">
              <a:avLst/>
            </a:prstGeom>
            <a:noFill/>
          </p:spPr>
          <p:txBody>
            <a:bodyPr wrap="none" lIns="69238" tIns="34619" rIns="69238" bIns="34619" rtlCol="0">
              <a:spAutoFit/>
            </a:bodyPr>
            <a:lstStyle/>
            <a:p>
              <a:r>
                <a:rPr lang="en-US" sz="1400" dirty="0"/>
                <a:t>Likes</a:t>
              </a:r>
            </a:p>
          </p:txBody>
        </p:sp>
        <p:pic>
          <p:nvPicPr>
            <p:cNvPr id="56" name="Picture 55" descr="profile.wmf">
              <a:extLst>
                <a:ext uri="{FF2B5EF4-FFF2-40B4-BE49-F238E27FC236}">
                  <a16:creationId xmlns:a16="http://schemas.microsoft.com/office/drawing/2014/main" id="{3E5470CE-CB31-7E45-8F0D-052DC93F8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3377777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7" name="Picture 56" descr="profile.wmf">
              <a:extLst>
                <a:ext uri="{FF2B5EF4-FFF2-40B4-BE49-F238E27FC236}">
                  <a16:creationId xmlns:a16="http://schemas.microsoft.com/office/drawing/2014/main" id="{0E6A293B-FC85-7E44-88EC-3CC2F7A7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401" y="4057718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8" name="Picture 57" descr="profile.wmf">
              <a:extLst>
                <a:ext uri="{FF2B5EF4-FFF2-40B4-BE49-F238E27FC236}">
                  <a16:creationId xmlns:a16="http://schemas.microsoft.com/office/drawing/2014/main" id="{8DF8C592-4058-B248-A252-CEAF197FA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4743376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9" name="Picture 58" descr="profile.wmf">
              <a:extLst>
                <a:ext uri="{FF2B5EF4-FFF2-40B4-BE49-F238E27FC236}">
                  <a16:creationId xmlns:a16="http://schemas.microsoft.com/office/drawing/2014/main" id="{3E1DD7BE-5C1B-C540-B03D-53955702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6286426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044648-9A8A-6744-B658-BC59E78A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15" b="97011" l="1057" r="994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1719" y="3733536"/>
              <a:ext cx="375047" cy="16670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ED1FACA-7AD6-A24A-B5E9-B22D357B1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8463" y="4890823"/>
              <a:ext cx="308303" cy="496619"/>
            </a:xfrm>
            <a:prstGeom prst="rect">
              <a:avLst/>
            </a:prstGeom>
          </p:spPr>
        </p:pic>
        <p:pic>
          <p:nvPicPr>
            <p:cNvPr id="62" name="Picture 61" descr="388941_232718990122208_1510912199_n.jpg">
              <a:extLst>
                <a:ext uri="{FF2B5EF4-FFF2-40B4-BE49-F238E27FC236}">
                  <a16:creationId xmlns:a16="http://schemas.microsoft.com/office/drawing/2014/main" id="{972E5F04-5ED5-574F-A698-8072F3EF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3156" y="5726642"/>
              <a:ext cx="250031" cy="295837"/>
            </a:xfrm>
            <a:prstGeom prst="rect">
              <a:avLst/>
            </a:prstGeom>
          </p:spPr>
        </p:pic>
        <p:pic>
          <p:nvPicPr>
            <p:cNvPr id="63" name="Picture 62" descr="307630_289732801053580_1277133049_n.jpg">
              <a:extLst>
                <a:ext uri="{FF2B5EF4-FFF2-40B4-BE49-F238E27FC236}">
                  <a16:creationId xmlns:a16="http://schemas.microsoft.com/office/drawing/2014/main" id="{23969B2E-85A0-5545-90CD-B585757C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4227" y="6134250"/>
              <a:ext cx="258961" cy="428211"/>
            </a:xfrm>
            <a:prstGeom prst="rect">
              <a:avLst/>
            </a:prstGeom>
          </p:spPr>
        </p:pic>
        <p:pic>
          <p:nvPicPr>
            <p:cNvPr id="64" name="Picture 63" descr="Duke_Blue_Devils_logo.svg.png">
              <a:extLst>
                <a:ext uri="{FF2B5EF4-FFF2-40B4-BE49-F238E27FC236}">
                  <a16:creationId xmlns:a16="http://schemas.microsoft.com/office/drawing/2014/main" id="{E4B4D439-3C0F-6044-B822-FC841C31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8429" y="2962011"/>
              <a:ext cx="274759" cy="278606"/>
            </a:xfrm>
            <a:prstGeom prst="rect">
              <a:avLst/>
            </a:prstGeom>
          </p:spPr>
        </p:pic>
        <p:pic>
          <p:nvPicPr>
            <p:cNvPr id="65" name="Picture 64" descr="spy_vs_spy.gif">
              <a:extLst>
                <a:ext uri="{FF2B5EF4-FFF2-40B4-BE49-F238E27FC236}">
                  <a16:creationId xmlns:a16="http://schemas.microsoft.com/office/drawing/2014/main" id="{06DA9EDE-59C1-2440-8521-19BB010B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00" y="4326467"/>
              <a:ext cx="375095" cy="31470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045A30-FD68-744E-B6D3-DE824D948D3A}"/>
              </a:ext>
            </a:extLst>
          </p:cNvPr>
          <p:cNvGrpSpPr/>
          <p:nvPr/>
        </p:nvGrpSpPr>
        <p:grpSpPr>
          <a:xfrm>
            <a:off x="2762960" y="1761192"/>
            <a:ext cx="3022579" cy="2716801"/>
            <a:chOff x="2978171" y="2360600"/>
            <a:chExt cx="3214688" cy="2700338"/>
          </a:xfrm>
        </p:grpSpPr>
        <p:pic>
          <p:nvPicPr>
            <p:cNvPr id="66" name="Picture 65" descr="unorganized-eps-converted-to.pdf">
              <a:extLst>
                <a:ext uri="{FF2B5EF4-FFF2-40B4-BE49-F238E27FC236}">
                  <a16:creationId xmlns:a16="http://schemas.microsoft.com/office/drawing/2014/main" id="{4E65DF36-9AD3-A140-9514-7AD61C3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8171" y="2360600"/>
              <a:ext cx="3214688" cy="2700338"/>
            </a:xfrm>
            <a:prstGeom prst="rect">
              <a:avLst/>
            </a:prstGeom>
            <a:effectLst/>
          </p:spPr>
        </p:pic>
        <p:pic>
          <p:nvPicPr>
            <p:cNvPr id="67" name="Picture 66" descr="people.wmf">
              <a:extLst>
                <a:ext uri="{FF2B5EF4-FFF2-40B4-BE49-F238E27FC236}">
                  <a16:creationId xmlns:a16="http://schemas.microsoft.com/office/drawing/2014/main" id="{6C3C11DC-E1E0-CF41-8197-D523655D7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2484" y="2874950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68" name="Picture 67" descr="pages.wmf">
              <a:extLst>
                <a:ext uri="{FF2B5EF4-FFF2-40B4-BE49-F238E27FC236}">
                  <a16:creationId xmlns:a16="http://schemas.microsoft.com/office/drawing/2014/main" id="{18545E17-8227-C543-A2D2-C31E67133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3406" y="4675175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D198085-A1F1-0742-A8D7-D114F12D1E6F}"/>
              </a:ext>
            </a:extLst>
          </p:cNvPr>
          <p:cNvGrpSpPr/>
          <p:nvPr/>
        </p:nvGrpSpPr>
        <p:grpSpPr>
          <a:xfrm>
            <a:off x="5824526" y="1756924"/>
            <a:ext cx="3214688" cy="2700338"/>
            <a:chOff x="5750719" y="2640542"/>
            <a:chExt cx="3214688" cy="2700338"/>
          </a:xfrm>
        </p:grpSpPr>
        <p:pic>
          <p:nvPicPr>
            <p:cNvPr id="71" name="Picture 70" descr="organized-eps-converted-to.pdf">
              <a:extLst>
                <a:ext uri="{FF2B5EF4-FFF2-40B4-BE49-F238E27FC236}">
                  <a16:creationId xmlns:a16="http://schemas.microsoft.com/office/drawing/2014/main" id="{D117F6F6-58F7-E848-971E-8018F3F79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0719" y="2640542"/>
              <a:ext cx="3214688" cy="2700338"/>
            </a:xfrm>
            <a:prstGeom prst="rect">
              <a:avLst/>
            </a:prstGeom>
          </p:spPr>
        </p:pic>
        <p:pic>
          <p:nvPicPr>
            <p:cNvPr id="72" name="Picture 71" descr="people.wmf">
              <a:extLst>
                <a:ext uri="{FF2B5EF4-FFF2-40B4-BE49-F238E27FC236}">
                  <a16:creationId xmlns:a16="http://schemas.microsoft.com/office/drawing/2014/main" id="{B780FC57-A242-934A-8FFE-EADF2686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1453" y="3154892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73" name="Picture 72" descr="pages.wmf">
              <a:extLst>
                <a:ext uri="{FF2B5EF4-FFF2-40B4-BE49-F238E27FC236}">
                  <a16:creationId xmlns:a16="http://schemas.microsoft.com/office/drawing/2014/main" id="{85F85554-ADB7-1B4B-AC20-C09A3C9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266" y="4955117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9EABFCF-84C6-E340-AF94-88B09953000D}"/>
                </a:ext>
              </a:extLst>
            </p:cNvPr>
            <p:cNvSpPr/>
            <p:nvPr/>
          </p:nvSpPr>
          <p:spPr bwMode="auto">
            <a:xfrm>
              <a:off x="6447234" y="3669242"/>
              <a:ext cx="321469" cy="321469"/>
            </a:xfrm>
            <a:prstGeom prst="rect">
              <a:avLst/>
            </a:prstGeom>
            <a:solidFill>
              <a:srgbClr val="E4B9BA">
                <a:alpha val="50000"/>
              </a:srgbClr>
            </a:solidFill>
            <a:ln w="3175" cap="flat" cmpd="sng" algn="ctr">
              <a:solidFill>
                <a:srgbClr val="953235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0FEF6D-4272-8C4E-AE0A-E09AB249C467}"/>
              </a:ext>
            </a:extLst>
          </p:cNvPr>
          <p:cNvCxnSpPr/>
          <p:nvPr/>
        </p:nvCxnSpPr>
        <p:spPr bwMode="auto">
          <a:xfrm flipH="1" flipV="1">
            <a:off x="2609340" y="4023236"/>
            <a:ext cx="1768078" cy="1028700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E14FC67-82EC-724F-B3DD-1A2E7C46BF51}"/>
              </a:ext>
            </a:extLst>
          </p:cNvPr>
          <p:cNvCxnSpPr>
            <a:cxnSpLocks/>
            <a:stCxn id="78" idx="0"/>
          </p:cNvCxnSpPr>
          <p:nvPr/>
        </p:nvCxnSpPr>
        <p:spPr bwMode="auto">
          <a:xfrm flipV="1">
            <a:off x="5003198" y="3107093"/>
            <a:ext cx="1430164" cy="1970308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8457620-99B5-D646-8C41-05143009EA1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66449" y="2785624"/>
            <a:ext cx="1899801" cy="2259079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DD61AE8-094A-BA43-9F96-FF5CFBC8C55F}"/>
              </a:ext>
            </a:extLst>
          </p:cNvPr>
          <p:cNvSpPr txBox="1"/>
          <p:nvPr/>
        </p:nvSpPr>
        <p:spPr>
          <a:xfrm>
            <a:off x="2795583" y="5077401"/>
            <a:ext cx="4415230" cy="500801"/>
          </a:xfrm>
          <a:prstGeom prst="rect">
            <a:avLst/>
          </a:prstGeom>
          <a:noFill/>
        </p:spPr>
        <p:txBody>
          <a:bodyPr wrap="none" lIns="69238" tIns="34619" rIns="69238" bIns="34619" rtlCol="0">
            <a:spAutoFit/>
          </a:bodyPr>
          <a:lstStyle/>
          <a:p>
            <a:r>
              <a:rPr lang="en-US" sz="2800" dirty="0">
                <a:solidFill>
                  <a:srgbClr val="953235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Suspicious Lockstep Behavior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5448D32-0A55-CF4C-B781-ADF6210C6D19}"/>
              </a:ext>
            </a:extLst>
          </p:cNvPr>
          <p:cNvGrpSpPr/>
          <p:nvPr/>
        </p:nvGrpSpPr>
        <p:grpSpPr>
          <a:xfrm>
            <a:off x="8299438" y="1226759"/>
            <a:ext cx="739776" cy="856812"/>
            <a:chOff x="7840266" y="5598055"/>
            <a:chExt cx="1017984" cy="980967"/>
          </a:xfrm>
        </p:grpSpPr>
        <p:pic>
          <p:nvPicPr>
            <p:cNvPr id="82" name="Picture 81" descr="calendar.tiff">
              <a:extLst>
                <a:ext uri="{FF2B5EF4-FFF2-40B4-BE49-F238E27FC236}">
                  <a16:creationId xmlns:a16="http://schemas.microsoft.com/office/drawing/2014/main" id="{DBAEB05D-0424-304D-BE78-81A9515E3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0266" y="5598055"/>
              <a:ext cx="1017984" cy="980967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8B995D9-2AF9-9147-9A38-1DAAAED5AC04}"/>
                </a:ext>
              </a:extLst>
            </p:cNvPr>
            <p:cNvSpPr/>
            <p:nvPr/>
          </p:nvSpPr>
          <p:spPr bwMode="auto">
            <a:xfrm>
              <a:off x="7840266" y="5877518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953235">
                    <a:alpha val="64000"/>
                  </a:srgbClr>
                </a:gs>
                <a:gs pos="100000">
                  <a:srgbClr val="D59B3A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C5DAD5-2FFE-2A43-9048-252395617430}"/>
                </a:ext>
              </a:extLst>
            </p:cNvPr>
            <p:cNvSpPr/>
            <p:nvPr/>
          </p:nvSpPr>
          <p:spPr bwMode="auto">
            <a:xfrm>
              <a:off x="7840266" y="6016392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D59B3A">
                    <a:alpha val="64000"/>
                  </a:srgbClr>
                </a:gs>
                <a:gs pos="100000">
                  <a:srgbClr val="5A8039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AC694D9-CC31-8D48-BF36-DDC29E63D1A8}"/>
                </a:ext>
              </a:extLst>
            </p:cNvPr>
            <p:cNvSpPr/>
            <p:nvPr/>
          </p:nvSpPr>
          <p:spPr bwMode="auto">
            <a:xfrm>
              <a:off x="7840266" y="6155267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5A8039">
                    <a:alpha val="64000"/>
                  </a:srgbClr>
                </a:gs>
                <a:gs pos="100000">
                  <a:srgbClr val="314B6F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7E87822-3086-6D49-924B-B4B63CE48012}"/>
                </a:ext>
              </a:extLst>
            </p:cNvPr>
            <p:cNvSpPr/>
            <p:nvPr/>
          </p:nvSpPr>
          <p:spPr bwMode="auto">
            <a:xfrm>
              <a:off x="7840266" y="6294141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314B6F">
                    <a:alpha val="64000"/>
                  </a:srgbClr>
                </a:gs>
                <a:gs pos="100000">
                  <a:srgbClr val="712E4C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0955DC5-5C79-5C46-AB75-29FAFF9BE1AA}"/>
                </a:ext>
              </a:extLst>
            </p:cNvPr>
            <p:cNvSpPr/>
            <p:nvPr/>
          </p:nvSpPr>
          <p:spPr bwMode="auto">
            <a:xfrm>
              <a:off x="7840266" y="6433016"/>
              <a:ext cx="482203" cy="138875"/>
            </a:xfrm>
            <a:prstGeom prst="rect">
              <a:avLst/>
            </a:prstGeom>
            <a:gradFill flip="none" rotWithShape="1">
              <a:gsLst>
                <a:gs pos="0">
                  <a:srgbClr val="712E4C">
                    <a:alpha val="64000"/>
                  </a:srgbClr>
                </a:gs>
                <a:gs pos="100000">
                  <a:srgbClr val="953235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2807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>
            <a:extLst>
              <a:ext uri="{FF2B5EF4-FFF2-40B4-BE49-F238E27FC236}">
                <a16:creationId xmlns:a16="http://schemas.microsoft.com/office/drawing/2014/main" id="{2B3C21DF-6A6C-2147-B015-9EDD22B38C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380" y="1045844"/>
            <a:ext cx="20701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3A82103-8E4E-7744-B2A8-FD2442A802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968" y="3511340"/>
            <a:ext cx="2525398" cy="280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5F28DC21-219B-8748-A140-2338947F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27" y="5259914"/>
            <a:ext cx="989682" cy="7910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396526"/>
            <a:ext cx="8910117" cy="685800"/>
          </a:xfrm>
        </p:spPr>
        <p:txBody>
          <a:bodyPr/>
          <a:lstStyle/>
          <a:p>
            <a:r>
              <a:rPr lang="en-US" sz="3600" dirty="0"/>
              <a:t>AMEN: Anomalous attributed subgraphs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E86DC-0A9E-404D-801C-EEF10B86AAED}"/>
              </a:ext>
            </a:extLst>
          </p:cNvPr>
          <p:cNvSpPr txBox="1"/>
          <p:nvPr/>
        </p:nvSpPr>
        <p:spPr>
          <a:xfrm>
            <a:off x="41454" y="6046881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 Anomaly Ranking of Attributed Neighborhoods. </a:t>
            </a:r>
            <a:b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&amp;  Leman Akoglu. SIAM SDM 2016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A581BB-325A-504D-9021-F90786A7F889}"/>
              </a:ext>
            </a:extLst>
          </p:cNvPr>
          <p:cNvSpPr/>
          <p:nvPr/>
        </p:nvSpPr>
        <p:spPr bwMode="auto">
          <a:xfrm>
            <a:off x="6864439" y="23611"/>
            <a:ext cx="227956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F1C779-F467-AD42-B89F-CE10F7F35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3" y="1103967"/>
            <a:ext cx="6686550" cy="5441295"/>
          </a:xfrm>
        </p:spPr>
        <p:txBody>
          <a:bodyPr/>
          <a:lstStyle/>
          <a:p>
            <a:pPr>
              <a:spcBef>
                <a:spcPts val="432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Given an </a:t>
            </a:r>
            <a:r>
              <a:rPr lang="en-US" sz="3000" dirty="0">
                <a:solidFill>
                  <a:srgbClr val="3366FF"/>
                </a:solidFill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attributed subgraph</a:t>
            </a: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	         </a:t>
            </a:r>
            <a:b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</a:b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  how to quantify </a:t>
            </a:r>
            <a:r>
              <a:rPr lang="en-US" sz="3000" dirty="0">
                <a:solidFill>
                  <a:srgbClr val="3366FF"/>
                </a:solidFill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“normality”</a:t>
            </a: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?</a:t>
            </a:r>
          </a:p>
          <a:p>
            <a:pPr lvl="1">
              <a:spcBef>
                <a:spcPts val="12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Internal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structural density AND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attribute coherence =</a:t>
            </a:r>
            <a:r>
              <a:rPr lang="en-US" sz="30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</a:rPr>
              <a:t> “focus”</a:t>
            </a:r>
            <a:endParaRPr lang="en-US" altLang="ja-JP" sz="3000" dirty="0">
              <a:latin typeface="Gill Sans" panose="020B0502020104020203" pitchFamily="34" charset="-79"/>
              <a:ea typeface="MS PGothic" charset="0"/>
              <a:cs typeface="Gill Sans" panose="020B0502020104020203" pitchFamily="34" charset="-79"/>
            </a:endParaRPr>
          </a:p>
          <a:p>
            <a:pPr lvl="1"/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Boundary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structural sparsity, OR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different “focus”</a:t>
            </a:r>
            <a:endParaRPr lang="en-US" altLang="ja-JP" sz="3000" dirty="0">
              <a:latin typeface="Gill Sans" panose="020B0502020104020203" pitchFamily="34" charset="-79"/>
              <a:ea typeface="ＭＳ Ｐゴシック" charset="0"/>
              <a:cs typeface="Gill Sans" panose="020B0502020104020203" pitchFamily="34" charset="-79"/>
            </a:endParaRPr>
          </a:p>
          <a:p>
            <a:endParaRPr lang="en-US" sz="3000" dirty="0">
              <a:latin typeface="Gill Sans" panose="020B0502020104020203" pitchFamily="34" charset="-79"/>
              <a:ea typeface="MS PGothic" charset="0"/>
              <a:cs typeface="Gill Sans" panose="020B0502020104020203" pitchFamily="34" charset="-79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8F82176F-26E4-7246-9DD8-24D10060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201" y="1784434"/>
            <a:ext cx="7761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high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B0C5607-3562-E441-AD6C-2F2723772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575" y="3874641"/>
            <a:ext cx="7223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low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A7F8FF-4A81-004A-A29A-5304F8E906D5}"/>
              </a:ext>
            </a:extLst>
          </p:cNvPr>
          <p:cNvSpPr/>
          <p:nvPr/>
        </p:nvSpPr>
        <p:spPr bwMode="auto">
          <a:xfrm>
            <a:off x="4165600" y="23611"/>
            <a:ext cx="49784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Community-based</a:t>
            </a:r>
          </a:p>
        </p:txBody>
      </p:sp>
      <p:pic>
        <p:nvPicPr>
          <p:cNvPr id="16" name="Picture 4" descr="LemanAkoglu.jpeg">
            <a:extLst>
              <a:ext uri="{FF2B5EF4-FFF2-40B4-BE49-F238E27FC236}">
                <a16:creationId xmlns:a16="http://schemas.microsoft.com/office/drawing/2014/main" id="{D8960CEA-7ECB-E543-8923-88CAA96D9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32888" y="5281557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57455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899912"/>
              </p:ext>
            </p:extLst>
          </p:nvPr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994661B-5295-DC42-B9DB-41BF13210D53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6094851" y="1751208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D82C8-493F-BD4F-B4F1-E32978FBB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05F4E2F-4575-6446-977A-53C35B4EA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81" y="3595165"/>
            <a:ext cx="10406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109217080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3" y="1434921"/>
            <a:ext cx="8668299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set or sequence of (plain or attributed) graphs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 graphs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Similarity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(graph-level features, kernels)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Subgraph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([emergence of] rare subgraphs)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Compression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-based (frequent motifs)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EBB69-6C9E-F649-BA4D-3DB3E6A1D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095995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566058"/>
            <a:ext cx="8302172" cy="685800"/>
          </a:xfrm>
        </p:spPr>
        <p:txBody>
          <a:bodyPr/>
          <a:lstStyle/>
          <a:p>
            <a:r>
              <a:rPr lang="en-US" sz="4000" dirty="0"/>
              <a:t>Graph-level</a:t>
            </a:r>
            <a:r>
              <a:rPr lang="en-US" dirty="0"/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98" y="1151842"/>
            <a:ext cx="8621488" cy="4648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Similarity-based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Lots of work on graph similarity. Focus: streaming graph representation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Manzoor, E.,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Milajerdi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S. M., &amp; Akoglu, L. (KDD 2016). Fast memory-efficient anomaly detection in streaming heterogeneous graphs.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Subgraph-based 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Eswaran, D.,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Guha, S., &amp; Mishra, N. (KDD 2018). Spotlight: Detecting anomalies in streaming graphs.</a:t>
            </a:r>
          </a:p>
          <a:p>
            <a:pPr lvl="1">
              <a:spcBef>
                <a:spcPts val="0"/>
              </a:spcBef>
            </a:pP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Hooi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Akoglu, L., Eswaran, D., Pandey, A.,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Jereminov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M., Pileggi, L.,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(CIKM 2018).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Changedar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Online localized change detection for sensor data on a graph..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Compression-based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Noble C. C., Cook D. J. (KDD 2003) Graph-based anomaly detection. 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Sun, J.,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Papadimitriou, S., &amp; Yu, P. S. (KDD 2007).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Graphscope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parameter-free mining of large time-evolving graphs.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Nguyen, H. T., Liang, P. J., &amp; Akoglu, L. (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arXiv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preprint arXiv:2010.03600  2020). Anomaly Detection in Large Labeled Multi-Graph Databases.</a:t>
            </a:r>
          </a:p>
          <a:p>
            <a:pPr lvl="1">
              <a:spcBef>
                <a:spcPts val="0"/>
              </a:spcBef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F89D4-D9F5-CF44-8800-251A8E74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24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831987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0" y="637732"/>
            <a:ext cx="7772400" cy="685800"/>
          </a:xfrm>
        </p:spPr>
        <p:txBody>
          <a:bodyPr/>
          <a:lstStyle/>
          <a:p>
            <a:r>
              <a:rPr lang="en-US" sz="3600" dirty="0" err="1"/>
              <a:t>StreamSpot</a:t>
            </a:r>
            <a:r>
              <a:rPr lang="en-US" sz="3600" dirty="0"/>
              <a:t>: Anomalies in Streaming Heterogeneous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Memory-Efficient Anomaly Detection in Streaming Heterogeneous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Emaad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Manzoor,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Sadegh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Milajerdi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920343" y="23611"/>
            <a:ext cx="42236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Similarity-based</a:t>
            </a:r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70EA5946-DE49-9E4D-A7E0-5DC41613783F}"/>
              </a:ext>
            </a:extLst>
          </p:cNvPr>
          <p:cNvSpPr>
            <a:spLocks/>
          </p:cNvSpPr>
          <p:nvPr/>
        </p:nvSpPr>
        <p:spPr bwMode="auto">
          <a:xfrm>
            <a:off x="335452" y="1679384"/>
            <a:ext cx="2993536" cy="73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Command-flow </a:t>
            </a:r>
            <a:b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graphs</a:t>
            </a:r>
            <a:endParaRPr lang="en-US" sz="2400" dirty="0">
              <a:latin typeface="Gill Sans" panose="020B0502020104020203" pitchFamily="34" charset="-79"/>
              <a:ea typeface="ＭＳ Ｐゴシック" charset="0"/>
              <a:cs typeface="Gill Sans" panose="020B0502020104020203" pitchFamily="34" charset="-79"/>
              <a:sym typeface="Gill Sans SemiBold" charset="0"/>
            </a:endParaRPr>
          </a:p>
        </p:txBody>
      </p:sp>
      <p:pic>
        <p:nvPicPr>
          <p:cNvPr id="25" name="Picture 3" descr="emanzoor.jpg">
            <a:extLst>
              <a:ext uri="{FF2B5EF4-FFF2-40B4-BE49-F238E27FC236}">
                <a16:creationId xmlns:a16="http://schemas.microsoft.com/office/drawing/2014/main" id="{88E72846-6A13-004D-95C1-21EE8DDC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" name="Picture 4" descr="LemanAkoglu.jpeg">
            <a:extLst>
              <a:ext uri="{FF2B5EF4-FFF2-40B4-BE49-F238E27FC236}">
                <a16:creationId xmlns:a16="http://schemas.microsoft.com/office/drawing/2014/main" id="{23505E2D-2D85-E942-9C34-E319ACD71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5" descr="sadegh.jpg">
            <a:extLst>
              <a:ext uri="{FF2B5EF4-FFF2-40B4-BE49-F238E27FC236}">
                <a16:creationId xmlns:a16="http://schemas.microsoft.com/office/drawing/2014/main" id="{FF72CAEA-8DBE-BB4D-B22A-5BFF3AAF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054C7-2753-604E-B1B7-652A4DA8C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666" y="1650838"/>
            <a:ext cx="3341926" cy="12218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6BDE1F-7BF4-894C-8420-0A36A5E2B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717" y="3121012"/>
            <a:ext cx="2455241" cy="955731"/>
          </a:xfrm>
          <a:prstGeom prst="rect">
            <a:avLst/>
          </a:prstGeom>
        </p:spPr>
      </p:pic>
      <p:pic>
        <p:nvPicPr>
          <p:cNvPr id="30" name="Picture 126" descr="flow-1.pdf">
            <a:extLst>
              <a:ext uri="{FF2B5EF4-FFF2-40B4-BE49-F238E27FC236}">
                <a16:creationId xmlns:a16="http://schemas.microsoft.com/office/drawing/2014/main" id="{F8951355-4AA7-6F4F-A7BE-BBE99B3BF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43" y="1650838"/>
            <a:ext cx="3339276" cy="1318296"/>
          </a:xfrm>
          <a:prstGeom prst="rect">
            <a:avLst/>
          </a:prstGeom>
          <a:noFill/>
          <a:ln w="38100">
            <a:solidFill>
              <a:srgbClr val="000000"/>
            </a:solidFill>
            <a:miter lim="400000"/>
            <a:headEnd/>
            <a:tailEnd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7" descr="flow-2.pdf">
            <a:extLst>
              <a:ext uri="{FF2B5EF4-FFF2-40B4-BE49-F238E27FC236}">
                <a16:creationId xmlns:a16="http://schemas.microsoft.com/office/drawing/2014/main" id="{1CC1CA66-41ED-6241-822D-7BA928D87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572" y="1622014"/>
            <a:ext cx="2573228" cy="1371090"/>
          </a:xfrm>
          <a:prstGeom prst="rect">
            <a:avLst/>
          </a:prstGeom>
          <a:noFill/>
          <a:ln w="38100">
            <a:solidFill>
              <a:srgbClr val="000000"/>
            </a:solidFill>
            <a:miter lim="400000"/>
            <a:headEnd/>
            <a:tailEnd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13739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0" y="637732"/>
            <a:ext cx="7772400" cy="685800"/>
          </a:xfrm>
        </p:spPr>
        <p:txBody>
          <a:bodyPr/>
          <a:lstStyle/>
          <a:p>
            <a:r>
              <a:rPr lang="en-US" sz="3600" dirty="0" err="1"/>
              <a:t>StreamSpot</a:t>
            </a:r>
            <a:r>
              <a:rPr lang="en-US" sz="3600" dirty="0"/>
              <a:t>: Anomalies in Streaming Heterogeneous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Memory-Efficient Anomaly Detection in Streaming Heterogeneous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Emaad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Manzoor,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Sadegh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Milajerdi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920343" y="23611"/>
            <a:ext cx="42236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Similarity-based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023849-ED3D-BC4D-A05D-0C10D5E4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57" y="2923525"/>
            <a:ext cx="5169676" cy="1651849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3597A770-541D-4148-8547-C112657B7933}"/>
              </a:ext>
            </a:extLst>
          </p:cNvPr>
          <p:cNvSpPr>
            <a:spLocks/>
          </p:cNvSpPr>
          <p:nvPr/>
        </p:nvSpPr>
        <p:spPr bwMode="auto">
          <a:xfrm>
            <a:off x="335452" y="4424624"/>
            <a:ext cx="5393703" cy="63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Clustering-based</a:t>
            </a:r>
          </a:p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Anomaly Detection</a:t>
            </a:r>
          </a:p>
        </p:txBody>
      </p:sp>
      <p:pic>
        <p:nvPicPr>
          <p:cNvPr id="21" name="Picture 4" descr="centroid-based-clustering.pdf">
            <a:extLst>
              <a:ext uri="{FF2B5EF4-FFF2-40B4-BE49-F238E27FC236}">
                <a16:creationId xmlns:a16="http://schemas.microsoft.com/office/drawing/2014/main" id="{F662146C-9924-6A41-BD7D-11659FB77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46" y="4565586"/>
            <a:ext cx="4066117" cy="105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81C94EC0-807F-A445-BD68-39053CC120C3}"/>
              </a:ext>
            </a:extLst>
          </p:cNvPr>
          <p:cNvSpPr>
            <a:spLocks/>
          </p:cNvSpPr>
          <p:nvPr/>
        </p:nvSpPr>
        <p:spPr bwMode="auto">
          <a:xfrm>
            <a:off x="335452" y="3386335"/>
            <a:ext cx="3743947" cy="66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sz="2400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Streaming &amp; bounded </a:t>
            </a: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representation</a:t>
            </a:r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70EA5946-DE49-9E4D-A7E0-5DC41613783F}"/>
              </a:ext>
            </a:extLst>
          </p:cNvPr>
          <p:cNvSpPr>
            <a:spLocks/>
          </p:cNvSpPr>
          <p:nvPr/>
        </p:nvSpPr>
        <p:spPr bwMode="auto">
          <a:xfrm>
            <a:off x="335452" y="1679384"/>
            <a:ext cx="2993536" cy="10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Graph similarity</a:t>
            </a:r>
            <a:b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via “k-shingle”</a:t>
            </a:r>
            <a:b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frequencies</a:t>
            </a:r>
          </a:p>
        </p:txBody>
      </p:sp>
      <p:pic>
        <p:nvPicPr>
          <p:cNvPr id="25" name="Picture 3" descr="emanzoor.jpg">
            <a:extLst>
              <a:ext uri="{FF2B5EF4-FFF2-40B4-BE49-F238E27FC236}">
                <a16:creationId xmlns:a16="http://schemas.microsoft.com/office/drawing/2014/main" id="{88E72846-6A13-004D-95C1-21EE8DDC1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" name="Picture 4" descr="LemanAkoglu.jpeg">
            <a:extLst>
              <a:ext uri="{FF2B5EF4-FFF2-40B4-BE49-F238E27FC236}">
                <a16:creationId xmlns:a16="http://schemas.microsoft.com/office/drawing/2014/main" id="{23505E2D-2D85-E942-9C34-E319ACD71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5" descr="sadegh.jpg">
            <a:extLst>
              <a:ext uri="{FF2B5EF4-FFF2-40B4-BE49-F238E27FC236}">
                <a16:creationId xmlns:a16="http://schemas.microsoft.com/office/drawing/2014/main" id="{FF72CAEA-8DBE-BB4D-B22A-5BFF3AAF1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054C7-2753-604E-B1B7-652A4DA8C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666" y="1650838"/>
            <a:ext cx="3341926" cy="12218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720D44-BD38-AB42-A822-519CFD811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823" y="1721667"/>
            <a:ext cx="3185135" cy="10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878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>
            <a:extLst>
              <a:ext uri="{FF2B5EF4-FFF2-40B4-BE49-F238E27FC236}">
                <a16:creationId xmlns:a16="http://schemas.microsoft.com/office/drawing/2014/main" id="{C31C44BC-1062-B643-A59C-6F885816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629022"/>
            <a:ext cx="6672837" cy="195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766" y="553999"/>
            <a:ext cx="9620743" cy="685800"/>
          </a:xfrm>
        </p:spPr>
        <p:txBody>
          <a:bodyPr/>
          <a:lstStyle/>
          <a:p>
            <a:r>
              <a:rPr lang="en-US" sz="3600" dirty="0" err="1"/>
              <a:t>SpotLight</a:t>
            </a:r>
            <a:r>
              <a:rPr lang="en-US" sz="3600" dirty="0"/>
              <a:t>: Anomalies in Streaming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61013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SpotLight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Detecting Anomalies in Streaming Graphs.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Christos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Sudipto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Guha, Nina Mishra. KDD 2018.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4BA9C78D-484B-E448-BAFF-EEC45E6BD3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45408" y="4969424"/>
            <a:ext cx="535058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DBEC573-9B91-DD43-8584-3935CEC12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876" y="4969424"/>
            <a:ext cx="541413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1922269-5557-214C-B50E-F1204FE542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212" y="4969424"/>
            <a:ext cx="530085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6CF5AFA-4543-5C4A-9D67-E08996200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49" y="4969424"/>
            <a:ext cx="482511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40711EB-7AF1-734A-B875-B691812B5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191" y="2095554"/>
            <a:ext cx="2460478" cy="95777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36F6188-8953-134E-88AC-20F1155F1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155" y="1457383"/>
            <a:ext cx="768350" cy="276009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5DFB1E4-F73C-8C4E-A0D4-392692F8193E}"/>
              </a:ext>
            </a:extLst>
          </p:cNvPr>
          <p:cNvGrpSpPr/>
          <p:nvPr/>
        </p:nvGrpSpPr>
        <p:grpSpPr>
          <a:xfrm>
            <a:off x="336550" y="1263213"/>
            <a:ext cx="5415513" cy="2237756"/>
            <a:chOff x="336550" y="1437216"/>
            <a:chExt cx="4508500" cy="1892300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B70BC8DF-BE9D-884E-903B-3467B7A1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550" y="1437216"/>
              <a:ext cx="4508500" cy="1892300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5E9F8F8F-AFD2-D844-8903-08969FE9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8062" y="1508656"/>
              <a:ext cx="1224669" cy="721680"/>
            </a:xfrm>
            <a:prstGeom prst="rect">
              <a:avLst/>
            </a:prstGeom>
          </p:spPr>
        </p:pic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07CFA2EF-E731-1645-A729-B2D9DCA59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8587" y="1233394"/>
            <a:ext cx="3568700" cy="686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3932DB38-A2C9-8946-8FDB-D91474AFB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861" y="1398429"/>
            <a:ext cx="922925" cy="326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6C57D-2E12-AF4F-B221-AD3E7AF0F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766052">
            <a:off x="4832488" y="2672415"/>
            <a:ext cx="1781964" cy="2969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128DB3-2F6E-CD40-9171-D670996EC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513" y="2982403"/>
            <a:ext cx="922925" cy="3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976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8" y="494534"/>
            <a:ext cx="9015414" cy="685800"/>
          </a:xfrm>
        </p:spPr>
        <p:txBody>
          <a:bodyPr/>
          <a:lstStyle/>
          <a:p>
            <a:r>
              <a:rPr lang="en-US" sz="3600" dirty="0" err="1"/>
              <a:t>ChangeDAR</a:t>
            </a:r>
            <a:r>
              <a:rPr lang="en-US" sz="3600" dirty="0"/>
              <a:t>: Localized Change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605" y="5818726"/>
            <a:ext cx="9092107" cy="1015663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Localized Change Detection for Sensor Data on a Graph. </a:t>
            </a:r>
            <a:b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0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Hyun Ah Song,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Amritanshu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Pandey, Marko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Jereminov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Larry Pileggi, Christos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CIKM 2018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6015E8-AB8D-4A47-BAE8-4FAA950B5AFB}"/>
              </a:ext>
            </a:extLst>
          </p:cNvPr>
          <p:cNvGrpSpPr/>
          <p:nvPr/>
        </p:nvGrpSpPr>
        <p:grpSpPr>
          <a:xfrm>
            <a:off x="-2186433" y="1891070"/>
            <a:ext cx="6372671" cy="4228541"/>
            <a:chOff x="390614" y="1243529"/>
            <a:chExt cx="7878292" cy="55448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84DAA5-FEB7-2944-8BBC-A08FFC33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5116" y="1243529"/>
              <a:ext cx="4793790" cy="554489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500E6D-A763-9041-91E9-C071EFF8FC46}"/>
                </a:ext>
              </a:extLst>
            </p:cNvPr>
            <p:cNvCxnSpPr/>
            <p:nvPr/>
          </p:nvCxnSpPr>
          <p:spPr>
            <a:xfrm flipV="1">
              <a:off x="4012473" y="2117657"/>
              <a:ext cx="1302485" cy="1693942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FDD124-C113-F64C-A0C6-EEF27F7BD6A6}"/>
                </a:ext>
              </a:extLst>
            </p:cNvPr>
            <p:cNvSpPr/>
            <p:nvPr/>
          </p:nvSpPr>
          <p:spPr>
            <a:xfrm>
              <a:off x="390614" y="5073169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ACE944-D311-E940-A2DA-5E0DF9FB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1328" y="4088150"/>
              <a:ext cx="236759" cy="2367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99D318-DC15-B44C-A019-8954348B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9632" y="1888977"/>
              <a:ext cx="306628" cy="30662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4EDEE9-BC00-D545-BC5A-223AC07D3EE7}"/>
              </a:ext>
            </a:extLst>
          </p:cNvPr>
          <p:cNvSpPr txBox="1"/>
          <p:nvPr/>
        </p:nvSpPr>
        <p:spPr>
          <a:xfrm>
            <a:off x="-577973" y="1337054"/>
            <a:ext cx="522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Voltage Network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E6A42-487E-E448-8DD0-DCACF5915626}"/>
              </a:ext>
            </a:extLst>
          </p:cNvPr>
          <p:cNvGrpSpPr/>
          <p:nvPr/>
        </p:nvGrpSpPr>
        <p:grpSpPr>
          <a:xfrm>
            <a:off x="4430251" y="1324173"/>
            <a:ext cx="4088612" cy="4187311"/>
            <a:chOff x="4640752" y="1364114"/>
            <a:chExt cx="4088612" cy="41873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F08AF9-11C2-5D4A-8871-41F0326096AD}"/>
                </a:ext>
              </a:extLst>
            </p:cNvPr>
            <p:cNvSpPr/>
            <p:nvPr/>
          </p:nvSpPr>
          <p:spPr>
            <a:xfrm>
              <a:off x="6798458" y="1969628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83A620-C162-B246-9F17-B96BCC8219B7}"/>
                </a:ext>
              </a:extLst>
            </p:cNvPr>
            <p:cNvSpPr/>
            <p:nvPr/>
          </p:nvSpPr>
          <p:spPr>
            <a:xfrm>
              <a:off x="6794247" y="3138115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E9E2A2D-0C10-9748-A86B-01C51DBA0C7B}"/>
                </a:ext>
              </a:extLst>
            </p:cNvPr>
            <p:cNvSpPr/>
            <p:nvPr/>
          </p:nvSpPr>
          <p:spPr>
            <a:xfrm>
              <a:off x="6725667" y="5002990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B43E31-8F96-5E4B-A1FF-B5A88F837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8897" y="1861472"/>
              <a:ext cx="3410467" cy="8526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F7DF8A-04DA-2E43-99BB-6DCCF1ADB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084" y="2767441"/>
              <a:ext cx="3364992" cy="841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5AE897-905E-9A48-B727-085118DB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7796" y="4701033"/>
              <a:ext cx="3401568" cy="85039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B961722-A93E-0546-B3A2-42BF394C1987}"/>
                </a:ext>
              </a:extLst>
            </p:cNvPr>
            <p:cNvGrpSpPr/>
            <p:nvPr/>
          </p:nvGrpSpPr>
          <p:grpSpPr>
            <a:xfrm>
              <a:off x="6558226" y="1364114"/>
              <a:ext cx="586079" cy="572381"/>
              <a:chOff x="1137325" y="2332458"/>
              <a:chExt cx="586079" cy="5723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96E198-63FE-DB43-9EC9-93A9C9F0E10F}"/>
                  </a:ext>
                </a:extLst>
              </p:cNvPr>
              <p:cNvSpPr txBox="1"/>
              <p:nvPr/>
            </p:nvSpPr>
            <p:spPr>
              <a:xfrm>
                <a:off x="1137325" y="2332458"/>
                <a:ext cx="586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t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F09E9AC-0301-7D4E-8E8A-D53BC470D977}"/>
                  </a:ext>
                </a:extLst>
              </p:cNvPr>
              <p:cNvCxnSpPr/>
              <p:nvPr/>
            </p:nvCxnSpPr>
            <p:spPr>
              <a:xfrm>
                <a:off x="1446137" y="2721959"/>
                <a:ext cx="0" cy="182880"/>
              </a:xfrm>
              <a:prstGeom prst="line">
                <a:avLst/>
              </a:prstGeom>
              <a:ln w="2540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4CE7E8-30BD-414F-989F-03AD0F4763E3}"/>
                </a:ext>
              </a:extLst>
            </p:cNvPr>
            <p:cNvCxnSpPr/>
            <p:nvPr/>
          </p:nvCxnSpPr>
          <p:spPr>
            <a:xfrm>
              <a:off x="5275181" y="4068294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76672E0-45BB-694F-832A-D01BB9A2682E}"/>
                </a:ext>
              </a:extLst>
            </p:cNvPr>
            <p:cNvCxnSpPr/>
            <p:nvPr/>
          </p:nvCxnSpPr>
          <p:spPr>
            <a:xfrm flipV="1">
              <a:off x="4727957" y="4054652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CAE5FB-17AC-514A-B4D0-6A2841AEB98A}"/>
                </a:ext>
              </a:extLst>
            </p:cNvPr>
            <p:cNvCxnSpPr/>
            <p:nvPr/>
          </p:nvCxnSpPr>
          <p:spPr>
            <a:xfrm flipH="1">
              <a:off x="5281960" y="3451200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7AB91-097C-764C-BA1B-9B9CA1894C1C}"/>
                </a:ext>
              </a:extLst>
            </p:cNvPr>
            <p:cNvCxnSpPr/>
            <p:nvPr/>
          </p:nvCxnSpPr>
          <p:spPr>
            <a:xfrm flipH="1">
              <a:off x="5281960" y="2832563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A80F9E8-9AA1-574E-A8A7-3412948DD8E6}"/>
                </a:ext>
              </a:extLst>
            </p:cNvPr>
            <p:cNvGrpSpPr/>
            <p:nvPr/>
          </p:nvGrpSpPr>
          <p:grpSpPr>
            <a:xfrm>
              <a:off x="5432681" y="2304028"/>
              <a:ext cx="314790" cy="314790"/>
              <a:chOff x="4342538" y="5246557"/>
              <a:chExt cx="314790" cy="31479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67CB5C8-C051-BD4F-A256-510062A1F966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3DA04C8-4FEE-BF46-BD3C-6DFB4F38A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B43B0B-57C3-6C42-9C80-68A3AB3CD499}"/>
                </a:ext>
              </a:extLst>
            </p:cNvPr>
            <p:cNvGrpSpPr/>
            <p:nvPr/>
          </p:nvGrpSpPr>
          <p:grpSpPr>
            <a:xfrm>
              <a:off x="5481852" y="2784645"/>
              <a:ext cx="314790" cy="314790"/>
              <a:chOff x="4342538" y="5246557"/>
              <a:chExt cx="314790" cy="31479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0D39D9F-6AF2-4B4B-8A9D-22FAB737631F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404B87B-2BE3-3942-9778-6BE8207C0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14DFFC-FE0E-0844-84A7-4793CE767AB0}"/>
                </a:ext>
              </a:extLst>
            </p:cNvPr>
            <p:cNvCxnSpPr/>
            <p:nvPr/>
          </p:nvCxnSpPr>
          <p:spPr>
            <a:xfrm flipH="1">
              <a:off x="5350691" y="2602909"/>
              <a:ext cx="163979" cy="140901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30C31A-68D6-CB44-B829-14A81095A462}"/>
                </a:ext>
              </a:extLst>
            </p:cNvPr>
            <p:cNvCxnSpPr/>
            <p:nvPr/>
          </p:nvCxnSpPr>
          <p:spPr>
            <a:xfrm flipH="1">
              <a:off x="5299917" y="3001752"/>
              <a:ext cx="163979" cy="140901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96EDF91-9C7A-DF4C-85C2-BD83B7F30620}"/>
                </a:ext>
              </a:extLst>
            </p:cNvPr>
            <p:cNvGrpSpPr/>
            <p:nvPr/>
          </p:nvGrpSpPr>
          <p:grpSpPr>
            <a:xfrm>
              <a:off x="5432680" y="4839889"/>
              <a:ext cx="314790" cy="314790"/>
              <a:chOff x="4342538" y="5246557"/>
              <a:chExt cx="314790" cy="31479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4CFB6E0-D9F2-1743-A39E-67E7B17B59B1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2A63DF3-1900-1F48-8AF4-F75D558C5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69ED9-B1E4-D94E-B32F-B701134101EF}"/>
                </a:ext>
              </a:extLst>
            </p:cNvPr>
            <p:cNvCxnSpPr/>
            <p:nvPr/>
          </p:nvCxnSpPr>
          <p:spPr>
            <a:xfrm flipV="1">
              <a:off x="5729890" y="4599753"/>
              <a:ext cx="131453" cy="279340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32F6259-F792-E042-A36F-839FE1FE275A}"/>
                </a:ext>
              </a:extLst>
            </p:cNvPr>
            <p:cNvSpPr/>
            <p:nvPr/>
          </p:nvSpPr>
          <p:spPr>
            <a:xfrm>
              <a:off x="5769903" y="442109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066AE5-AE6F-AE47-A393-0CB0975AE287}"/>
                </a:ext>
              </a:extLst>
            </p:cNvPr>
            <p:cNvSpPr/>
            <p:nvPr/>
          </p:nvSpPr>
          <p:spPr>
            <a:xfrm>
              <a:off x="5190520" y="2741123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B44A50-7908-F04B-BBEF-6A8E38BE84D8}"/>
                </a:ext>
              </a:extLst>
            </p:cNvPr>
            <p:cNvSpPr/>
            <p:nvPr/>
          </p:nvSpPr>
          <p:spPr>
            <a:xfrm>
              <a:off x="5190520" y="3359760"/>
              <a:ext cx="182880" cy="1828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1D4199B-4D9B-9141-86F2-401D5E8FDDDF}"/>
                </a:ext>
              </a:extLst>
            </p:cNvPr>
            <p:cNvSpPr/>
            <p:nvPr/>
          </p:nvSpPr>
          <p:spPr>
            <a:xfrm>
              <a:off x="5190520" y="3976854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A2E02E-7880-2E4F-ACE7-075D86E92CF4}"/>
                </a:ext>
              </a:extLst>
            </p:cNvPr>
            <p:cNvSpPr/>
            <p:nvPr/>
          </p:nvSpPr>
          <p:spPr>
            <a:xfrm>
              <a:off x="4640752" y="4421098"/>
              <a:ext cx="182880" cy="182880"/>
            </a:xfrm>
            <a:prstGeom prst="ellipse">
              <a:avLst/>
            </a:prstGeom>
            <a:solidFill>
              <a:srgbClr val="AF0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9C909D7-47AC-0F4F-93CC-5282D1E7EA6B}"/>
                </a:ext>
              </a:extLst>
            </p:cNvPr>
            <p:cNvSpPr/>
            <p:nvPr/>
          </p:nvSpPr>
          <p:spPr>
            <a:xfrm>
              <a:off x="5047813" y="2184378"/>
              <a:ext cx="928580" cy="1063796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7F9F3-1E6A-4442-8D7C-4963B19F0954}"/>
                </a:ext>
              </a:extLst>
            </p:cNvPr>
            <p:cNvSpPr txBox="1"/>
            <p:nvPr/>
          </p:nvSpPr>
          <p:spPr>
            <a:xfrm>
              <a:off x="5290424" y="159900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FF0000"/>
                  </a:solidFill>
                </a:rPr>
                <a:t>S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FB953723-3725-7445-97CF-64E674D8B0B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8056650" y="4280962"/>
            <a:ext cx="1218565" cy="15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978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581025"/>
            <a:ext cx="8918028" cy="685800"/>
          </a:xfrm>
        </p:spPr>
        <p:txBody>
          <a:bodyPr/>
          <a:lstStyle/>
          <a:p>
            <a:r>
              <a:rPr lang="en-US" sz="3600" dirty="0" err="1"/>
              <a:t>CODEtect</a:t>
            </a:r>
            <a:r>
              <a:rPr lang="en-US" sz="3600" dirty="0"/>
              <a:t>: Labeled Multi-graph 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Anomaly detection by data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Labeled Multi-Graph Databases.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 Nguyen, Pierre J. Liang, Leman Akoglu https://arxiv.org/abs/2009.10606, 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572000" y="23611"/>
            <a:ext cx="45720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Compression-based</a:t>
            </a:r>
          </a:p>
        </p:txBody>
      </p:sp>
      <p:pic>
        <p:nvPicPr>
          <p:cNvPr id="5122" name="Picture 2" descr="Hung T. Nguyen's website">
            <a:extLst>
              <a:ext uri="{FF2B5EF4-FFF2-40B4-BE49-F238E27FC236}">
                <a16:creationId xmlns:a16="http://schemas.microsoft.com/office/drawing/2014/main" id="{63549F2F-B0DB-DB43-8A34-F621EBBA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erre Liang (@PierreLiang) | Twitter">
            <a:extLst>
              <a:ext uri="{FF2B5EF4-FFF2-40B4-BE49-F238E27FC236}">
                <a16:creationId xmlns:a16="http://schemas.microsoft.com/office/drawing/2014/main" id="{E5B04A1B-27A2-7C40-BB41-5123DE3A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32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manAkoglu.jpeg">
            <a:extLst>
              <a:ext uri="{FF2B5EF4-FFF2-40B4-BE49-F238E27FC236}">
                <a16:creationId xmlns:a16="http://schemas.microsoft.com/office/drawing/2014/main" id="{5E4AD1B7-332E-1647-90A4-0BDA6CFB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5B1D3-684A-7D40-BC0E-157C58070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32" y="1871118"/>
            <a:ext cx="6153944" cy="2477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304186-788F-8240-8D74-0BB0D6A5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56727"/>
            <a:ext cx="69215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E321B-1006-344B-8D41-7CB126387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42" y="4818110"/>
            <a:ext cx="5735458" cy="716932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7FDB6-1FF1-0D48-BD60-248B619FD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803" y="1893973"/>
            <a:ext cx="588023" cy="3593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DB9511-6E5D-E744-A5A0-A1976201C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539" y="1902488"/>
            <a:ext cx="402111" cy="435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26C8F7E-087E-CA46-AAA2-88C25AA6C01B}"/>
              </a:ext>
            </a:extLst>
          </p:cNvPr>
          <p:cNvGrpSpPr/>
          <p:nvPr/>
        </p:nvGrpSpPr>
        <p:grpSpPr>
          <a:xfrm>
            <a:off x="4478860" y="1900551"/>
            <a:ext cx="2652907" cy="2427600"/>
            <a:chOff x="1479562" y="4193675"/>
            <a:chExt cx="4572000" cy="45720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227679-1E83-824D-B062-6F059DD38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79562" y="4193675"/>
              <a:ext cx="4572000" cy="45720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13EBA3-131C-1749-8669-BCA669216C44}"/>
                </a:ext>
              </a:extLst>
            </p:cNvPr>
            <p:cNvSpPr/>
            <p:nvPr/>
          </p:nvSpPr>
          <p:spPr>
            <a:xfrm>
              <a:off x="3869532" y="4876800"/>
              <a:ext cx="838200" cy="3810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69D04A-6CCE-584D-9BEA-CF6913F49501}"/>
                </a:ext>
              </a:extLst>
            </p:cNvPr>
            <p:cNvSpPr/>
            <p:nvPr/>
          </p:nvSpPr>
          <p:spPr>
            <a:xfrm>
              <a:off x="3880571" y="6019800"/>
              <a:ext cx="1360559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BCE783-0FB7-A04F-B47A-1A72CBBC1C9C}"/>
                </a:ext>
              </a:extLst>
            </p:cNvPr>
            <p:cNvSpPr/>
            <p:nvPr/>
          </p:nvSpPr>
          <p:spPr>
            <a:xfrm>
              <a:off x="3869531" y="7162800"/>
              <a:ext cx="1188720" cy="381000"/>
            </a:xfrm>
            <a:prstGeom prst="rect">
              <a:avLst/>
            </a:prstGeom>
            <a:solidFill>
              <a:srgbClr val="E7D25F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446478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F3D351-323F-2F4A-BFE9-84897C5C5A8F}"/>
              </a:ext>
            </a:extLst>
          </p:cNvPr>
          <p:cNvGrpSpPr/>
          <p:nvPr/>
        </p:nvGrpSpPr>
        <p:grpSpPr>
          <a:xfrm>
            <a:off x="5065963" y="2105572"/>
            <a:ext cx="3517900" cy="4371428"/>
            <a:chOff x="752963" y="1210419"/>
            <a:chExt cx="3976688" cy="5126038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667ACCA8-057D-CE4C-98B7-74B5FB1B6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526" y="1288207"/>
              <a:ext cx="3921125" cy="5048250"/>
              <a:chOff x="4779438" y="1497232"/>
              <a:chExt cx="3949976" cy="5091149"/>
            </a:xfrm>
          </p:grpSpPr>
          <p:pic>
            <p:nvPicPr>
              <p:cNvPr id="31" name="Picture 1">
                <a:extLst>
                  <a:ext uri="{FF2B5EF4-FFF2-40B4-BE49-F238E27FC236}">
                    <a16:creationId xmlns:a16="http://schemas.microsoft.com/office/drawing/2014/main" id="{AA3B399C-9591-0B4B-B92F-F63B3EA0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9438" y="1497232"/>
                <a:ext cx="3826680" cy="5091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ECE3E4DB-23D8-344B-8C30-97ED51ABE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5153" y="5572703"/>
                <a:ext cx="2424261" cy="825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charset="0"/>
                  <a:buChar char="n"/>
                </a:pPr>
                <a:endParaRPr lang="en-US"/>
              </a:p>
            </p:txBody>
          </p:sp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6AF07B6-D44B-E843-B34C-B0B63AF8A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413" y="3563094"/>
              <a:ext cx="3048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610A98E-5C25-6043-BE27-0FB06D2A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988" y="5271244"/>
              <a:ext cx="3302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AE0E0ACA-FB74-EC46-AEDC-048A1906B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076" y="5912594"/>
              <a:ext cx="3175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>
              <a:extLst>
                <a:ext uri="{FF2B5EF4-FFF2-40B4-BE49-F238E27FC236}">
                  <a16:creationId xmlns:a16="http://schemas.microsoft.com/office/drawing/2014/main" id="{480EC5BD-F06D-7C4B-93CA-3455DCDB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701" y="5488732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9">
              <a:extLst>
                <a:ext uri="{FF2B5EF4-FFF2-40B4-BE49-F238E27FC236}">
                  <a16:creationId xmlns:a16="http://schemas.microsoft.com/office/drawing/2014/main" id="{8F29A351-400E-964B-8A65-6981EEC0E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788" y="457591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0">
              <a:extLst>
                <a:ext uri="{FF2B5EF4-FFF2-40B4-BE49-F238E27FC236}">
                  <a16:creationId xmlns:a16="http://schemas.microsoft.com/office/drawing/2014/main" id="{B0D82812-174D-E24C-B244-5E12CE80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813" y="37377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1">
              <a:extLst>
                <a:ext uri="{FF2B5EF4-FFF2-40B4-BE49-F238E27FC236}">
                  <a16:creationId xmlns:a16="http://schemas.microsoft.com/office/drawing/2014/main" id="{4E7F730D-6F8A-6B4B-8192-CCC09837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576" y="3517057"/>
              <a:ext cx="3048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F56B89C4-2502-AC42-A3C3-B1756592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1210419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3">
              <a:extLst>
                <a:ext uri="{FF2B5EF4-FFF2-40B4-BE49-F238E27FC236}">
                  <a16:creationId xmlns:a16="http://schemas.microsoft.com/office/drawing/2014/main" id="{593CCF34-941C-7D4D-8E93-C1A9D4050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213" y="1678732"/>
              <a:ext cx="2921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4">
              <a:extLst>
                <a:ext uri="{FF2B5EF4-FFF2-40B4-BE49-F238E27FC236}">
                  <a16:creationId xmlns:a16="http://schemas.microsoft.com/office/drawing/2014/main" id="{5BC27DBA-E8D8-5D46-8692-76E0B523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2666157"/>
              <a:ext cx="2921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5">
              <a:extLst>
                <a:ext uri="{FF2B5EF4-FFF2-40B4-BE49-F238E27FC236}">
                  <a16:creationId xmlns:a16="http://schemas.microsoft.com/office/drawing/2014/main" id="{6561FC7F-75B5-0246-8323-887558D66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176" y="2135932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6">
              <a:extLst>
                <a:ext uri="{FF2B5EF4-FFF2-40B4-BE49-F238E27FC236}">
                  <a16:creationId xmlns:a16="http://schemas.microsoft.com/office/drawing/2014/main" id="{B355C353-BF2F-0E47-991B-3352AC90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763" y="33186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7">
              <a:extLst>
                <a:ext uri="{FF2B5EF4-FFF2-40B4-BE49-F238E27FC236}">
                  <a16:creationId xmlns:a16="http://schemas.microsoft.com/office/drawing/2014/main" id="{CA1F496C-5815-E34B-9431-0B892E20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626" y="2677269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E1B732E8-56BC-A741-96FB-4800930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463" y="22343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9">
              <a:extLst>
                <a:ext uri="{FF2B5EF4-FFF2-40B4-BE49-F238E27FC236}">
                  <a16:creationId xmlns:a16="http://schemas.microsoft.com/office/drawing/2014/main" id="{1B5CFC0B-FFD8-954B-AC2A-3A9A3803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563" y="30725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0">
              <a:extLst>
                <a:ext uri="{FF2B5EF4-FFF2-40B4-BE49-F238E27FC236}">
                  <a16:creationId xmlns:a16="http://schemas.microsoft.com/office/drawing/2014/main" id="{F3B371A7-067A-A24D-8614-3139CDED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263" y="3072557"/>
              <a:ext cx="3048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6623">
              <a:extLst>
                <a:ext uri="{FF2B5EF4-FFF2-40B4-BE49-F238E27FC236}">
                  <a16:creationId xmlns:a16="http://schemas.microsoft.com/office/drawing/2014/main" id="{9AEF19A2-F055-E544-8C87-718C25EF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288" y="230896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6624">
              <a:extLst>
                <a:ext uri="{FF2B5EF4-FFF2-40B4-BE49-F238E27FC236}">
                  <a16:creationId xmlns:a16="http://schemas.microsoft.com/office/drawing/2014/main" id="{13F72B57-85B1-D447-8956-DE009159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276" y="1334244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6625">
              <a:extLst>
                <a:ext uri="{FF2B5EF4-FFF2-40B4-BE49-F238E27FC236}">
                  <a16:creationId xmlns:a16="http://schemas.microsoft.com/office/drawing/2014/main" id="{02D91E2E-F1F1-144F-8EBD-28163D5C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513" y="1802557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998" y="1406374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Finding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unusual nodes/edges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e.g. telemarketers, bots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subgraphs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e.g. link farms,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	 terrorist groups</a:t>
            </a:r>
          </a:p>
          <a:p>
            <a:pPr marL="0" indent="0">
              <a:buNone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  in a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single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graph</a:t>
            </a:r>
          </a:p>
          <a:p>
            <a:pPr marL="457200" lvl="1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E049-91B1-6340-A19E-B201C7117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56D3F-D147-2E4F-A028-11E01BEDD57F}"/>
              </a:ext>
            </a:extLst>
          </p:cNvPr>
          <p:cNvCxnSpPr>
            <a:cxnSpLocks/>
          </p:cNvCxnSpPr>
          <p:nvPr/>
        </p:nvCxnSpPr>
        <p:spPr bwMode="auto">
          <a:xfrm>
            <a:off x="7022432" y="3331769"/>
            <a:ext cx="0" cy="76489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87E125F-4D46-B745-8901-A987E83F2A86}"/>
              </a:ext>
            </a:extLst>
          </p:cNvPr>
          <p:cNvCxnSpPr>
            <a:cxnSpLocks/>
          </p:cNvCxnSpPr>
          <p:nvPr/>
        </p:nvCxnSpPr>
        <p:spPr bwMode="auto">
          <a:xfrm>
            <a:off x="6522720" y="3693583"/>
            <a:ext cx="0" cy="534751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1DD141-B598-684F-91D2-9528A98887C2}"/>
              </a:ext>
            </a:extLst>
          </p:cNvPr>
          <p:cNvCxnSpPr>
            <a:cxnSpLocks/>
            <a:stCxn id="26" idx="1"/>
          </p:cNvCxnSpPr>
          <p:nvPr/>
        </p:nvCxnSpPr>
        <p:spPr bwMode="auto">
          <a:xfrm flipH="1">
            <a:off x="6363583" y="3856040"/>
            <a:ext cx="926872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63CB0E-7097-C045-865D-D55B4F932A17}"/>
              </a:ext>
            </a:extLst>
          </p:cNvPr>
          <p:cNvCxnSpPr>
            <a:cxnSpLocks/>
          </p:cNvCxnSpPr>
          <p:nvPr/>
        </p:nvCxnSpPr>
        <p:spPr bwMode="auto">
          <a:xfrm flipH="1">
            <a:off x="6633218" y="3940284"/>
            <a:ext cx="657237" cy="43727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C683FD3-5DFB-B048-920D-BA13E7FE1BDB}"/>
              </a:ext>
            </a:extLst>
          </p:cNvPr>
          <p:cNvCxnSpPr>
            <a:cxnSpLocks/>
          </p:cNvCxnSpPr>
          <p:nvPr/>
        </p:nvCxnSpPr>
        <p:spPr bwMode="auto">
          <a:xfrm flipH="1">
            <a:off x="7172489" y="3942296"/>
            <a:ext cx="117966" cy="261283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8732789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581025"/>
            <a:ext cx="8918028" cy="685800"/>
          </a:xfrm>
        </p:spPr>
        <p:txBody>
          <a:bodyPr/>
          <a:lstStyle/>
          <a:p>
            <a:r>
              <a:rPr lang="en-US" sz="3600" dirty="0" err="1"/>
              <a:t>CODEtect</a:t>
            </a:r>
            <a:r>
              <a:rPr lang="en-US" sz="3600" dirty="0"/>
              <a:t>: Labeled Multi-graph 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Anomaly detection by data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Labeled Multi-Graph Databases.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 Nguyen, Pierre J. Liang, Leman Akoglu https://arxiv.org/abs/2009.10606, 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572000" y="23611"/>
            <a:ext cx="45720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Compression-based</a:t>
            </a:r>
          </a:p>
        </p:txBody>
      </p:sp>
      <p:pic>
        <p:nvPicPr>
          <p:cNvPr id="5122" name="Picture 2" descr="Hung T. Nguyen's website">
            <a:extLst>
              <a:ext uri="{FF2B5EF4-FFF2-40B4-BE49-F238E27FC236}">
                <a16:creationId xmlns:a16="http://schemas.microsoft.com/office/drawing/2014/main" id="{63549F2F-B0DB-DB43-8A34-F621EBBA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erre Liang (@PierreLiang) | Twitter">
            <a:extLst>
              <a:ext uri="{FF2B5EF4-FFF2-40B4-BE49-F238E27FC236}">
                <a16:creationId xmlns:a16="http://schemas.microsoft.com/office/drawing/2014/main" id="{E5B04A1B-27A2-7C40-BB41-5123DE3A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32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manAkoglu.jpeg">
            <a:extLst>
              <a:ext uri="{FF2B5EF4-FFF2-40B4-BE49-F238E27FC236}">
                <a16:creationId xmlns:a16="http://schemas.microsoft.com/office/drawing/2014/main" id="{5E4AD1B7-332E-1647-90A4-0BDA6CFB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E321B-1006-344B-8D41-7CB126387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2" y="4818110"/>
            <a:ext cx="5735458" cy="716932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DC6B4-561D-844F-BF2B-C5EEBE9CE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42" y="1925132"/>
            <a:ext cx="8153485" cy="24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608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Anomalies: Node-, Subgraph-, Graph-level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990600" y="3771900"/>
            <a:ext cx="446314" cy="4191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E09289-CCF2-C046-9FC7-76F41514E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206750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kite, air, table, flying&#10;&#10;Description automatically generated">
            <a:extLst>
              <a:ext uri="{FF2B5EF4-FFF2-40B4-BE49-F238E27FC236}">
                <a16:creationId xmlns:a16="http://schemas.microsoft.com/office/drawing/2014/main" id="{D879C9AE-C11D-B740-A427-A64AF0B0E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50" y="401584"/>
            <a:ext cx="8405357" cy="63040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2FC5D9-983C-4D4D-A9A2-C097D8AC142E}"/>
              </a:ext>
            </a:extLst>
          </p:cNvPr>
          <p:cNvSpPr/>
          <p:nvPr/>
        </p:nvSpPr>
        <p:spPr bwMode="auto">
          <a:xfrm>
            <a:off x="7505700" y="727684"/>
            <a:ext cx="1800090" cy="1135431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26788" tIns="26788" rIns="26788" bIns="2678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308049" hangingPunct="0"/>
            <a:endParaRPr kumimoji="0" lang="en-US" sz="1898" dirty="0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BD5A0-2970-F640-AE6C-09E84AAB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609600"/>
            <a:ext cx="8101013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7583-3744-D141-A6E6-E5A8722056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2223C-5A0D-A248-B5A2-7C8BA783F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E6DA-12FF-CF43-8643-B7CD1BD3C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CC4C2-FE70-7F43-8E09-77CB5A0B8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50" y="1419591"/>
            <a:ext cx="6618366" cy="4907457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complex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objects</a:t>
            </a:r>
          </a:p>
          <a:p>
            <a:pPr lvl="1"/>
            <a:r>
              <a:rPr lang="en-US" sz="2600" dirty="0">
                <a:latin typeface="Gill Sans" panose="020B0502020104020203" pitchFamily="34" charset="-79"/>
                <a:cs typeface="Gill Sans" panose="020B0502020104020203" pitchFamily="34" charset="-79"/>
              </a:rPr>
              <a:t>10-days’ transactions graph:</a:t>
            </a:r>
          </a:p>
          <a:p>
            <a:pPr lvl="1"/>
            <a:endParaRPr lang="en-US" sz="26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457200" lvl="1" indent="0">
              <a:buNone/>
            </a:pP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8202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0DE0-C35D-A242-A4A3-A5AAF7CE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52435"/>
            <a:ext cx="8615362" cy="685800"/>
          </a:xfrm>
        </p:spPr>
        <p:txBody>
          <a:bodyPr/>
          <a:lstStyle/>
          <a:p>
            <a:r>
              <a:rPr lang="en-US" dirty="0"/>
              <a:t>Settings &amp; Graphs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DA8D88-5367-A048-B81C-E7D8C8C10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526165"/>
              </p:ext>
            </p:extLst>
          </p:nvPr>
        </p:nvGraphicFramePr>
        <p:xfrm>
          <a:off x="214311" y="1304922"/>
          <a:ext cx="8715377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1922011863"/>
                    </a:ext>
                  </a:extLst>
                </a:gridCol>
                <a:gridCol w="1343027">
                  <a:extLst>
                    <a:ext uri="{9D8B030D-6E8A-4147-A177-3AD203B41FA5}">
                      <a16:colId xmlns:a16="http://schemas.microsoft.com/office/drawing/2014/main" val="597023226"/>
                    </a:ext>
                  </a:extLst>
                </a:gridCol>
                <a:gridCol w="1026999">
                  <a:extLst>
                    <a:ext uri="{9D8B030D-6E8A-4147-A177-3AD203B41FA5}">
                      <a16:colId xmlns:a16="http://schemas.microsoft.com/office/drawing/2014/main" val="1281129897"/>
                    </a:ext>
                  </a:extLst>
                </a:gridCol>
                <a:gridCol w="1232195">
                  <a:extLst>
                    <a:ext uri="{9D8B030D-6E8A-4147-A177-3AD203B41FA5}">
                      <a16:colId xmlns:a16="http://schemas.microsoft.com/office/drawing/2014/main" val="969437979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4064796716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2207586538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773633509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242160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Set</a:t>
                      </a:r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up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Method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Directed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Weighted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Multi-edges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Edge </a:t>
                      </a:r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Node </a:t>
                      </a:r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Time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67945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OddBall</a:t>
                      </a:r>
                      <a:endParaRPr lang="en-US" b="1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0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081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7371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FocusCO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7425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B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Gr.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Fraudar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77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CopyCatch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472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AMEN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10693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DE1C2-5702-664E-BEBE-D0438314E2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4D50D-2D74-2140-AB24-B4FE4BA4C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108F3-3F04-3246-9486-7F0C2F45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957091-A882-B54D-96EF-8876E2370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96693"/>
              </p:ext>
            </p:extLst>
          </p:nvPr>
        </p:nvGraphicFramePr>
        <p:xfrm>
          <a:off x="214310" y="4607875"/>
          <a:ext cx="8715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3060976221"/>
                    </a:ext>
                  </a:extLst>
                </a:gridCol>
                <a:gridCol w="1371603">
                  <a:extLst>
                    <a:ext uri="{9D8B030D-6E8A-4147-A177-3AD203B41FA5}">
                      <a16:colId xmlns:a16="http://schemas.microsoft.com/office/drawing/2014/main" val="306424169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4093492362"/>
                    </a:ext>
                  </a:extLst>
                </a:gridCol>
                <a:gridCol w="1287643">
                  <a:extLst>
                    <a:ext uri="{9D8B030D-6E8A-4147-A177-3AD203B41FA5}">
                      <a16:colId xmlns:a16="http://schemas.microsoft.com/office/drawing/2014/main" val="1728212773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4048664512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3991563555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2061052331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783602497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R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H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StreamSpot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21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SpotLight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043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ChangeDAR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8585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CODEtect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69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40681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D7AC054-AD99-A94C-A763-D2EA2B02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323" y="2422181"/>
            <a:ext cx="3538877" cy="235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6BEE98-2F7C-864F-90C7-DEA69B89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99" y="2502023"/>
            <a:ext cx="3641002" cy="242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Trend: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neural networks (GNNs) can</a:t>
            </a:r>
          </a:p>
          <a:p>
            <a:pPr lvl="1"/>
            <a:r>
              <a:rPr lang="en-US" b="1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automatic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ally learn (vector) </a:t>
            </a:r>
            <a:r>
              <a:rPr lang="en-US" b="1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representations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marL="457200" lvl="1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34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2E205-9167-EB46-AE2C-CF002273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56" y="4699143"/>
            <a:ext cx="8255088" cy="949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B7DCFC-F709-3943-969B-D0CD93649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5617497"/>
            <a:ext cx="5867400" cy="63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E531F-5601-DD4B-8E94-96E4FECFD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" y="3146316"/>
            <a:ext cx="5842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B73A64-42D0-9248-979C-7018043DA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623" y="3300591"/>
            <a:ext cx="774700" cy="800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C8D0B0C-92C6-D448-B3EC-C6BA62605098}"/>
              </a:ext>
            </a:extLst>
          </p:cNvPr>
          <p:cNvSpPr/>
          <p:nvPr/>
        </p:nvSpPr>
        <p:spPr bwMode="auto">
          <a:xfrm>
            <a:off x="5413057" y="2743200"/>
            <a:ext cx="2673668" cy="1720377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D0F80F-B674-B34E-AA2B-528B307F7594}"/>
              </a:ext>
            </a:extLst>
          </p:cNvPr>
          <p:cNvSpPr/>
          <p:nvPr/>
        </p:nvSpPr>
        <p:spPr bwMode="auto">
          <a:xfrm>
            <a:off x="6502559" y="3470419"/>
            <a:ext cx="182880" cy="182880"/>
          </a:xfrm>
          <a:prstGeom prst="ellipse">
            <a:avLst/>
          </a:prstGeom>
          <a:solidFill>
            <a:schemeClr val="accent5">
              <a:lumMod val="10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40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Trend: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5708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neural networks (GNNs) can</a:t>
            </a:r>
          </a:p>
          <a:p>
            <a:pPr lvl="1"/>
            <a:r>
              <a:rPr lang="en-US" b="1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automatic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ally learn (vector) </a:t>
            </a:r>
            <a:r>
              <a:rPr lang="en-US" b="1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representations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readily handle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various properties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: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labeled/ attributed nodes, directed, weighted edges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be trained </a:t>
            </a:r>
            <a:r>
              <a:rPr lang="en-US" b="1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end-to-end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35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F0701E-A33D-404E-9622-9B69768A13D9}"/>
              </a:ext>
            </a:extLst>
          </p:cNvPr>
          <p:cNvGrpSpPr/>
          <p:nvPr/>
        </p:nvGrpSpPr>
        <p:grpSpPr>
          <a:xfrm>
            <a:off x="685800" y="3801396"/>
            <a:ext cx="7605115" cy="2447004"/>
            <a:chOff x="624485" y="3714978"/>
            <a:chExt cx="8366735" cy="261822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BCA260AE-B622-704B-A08A-958633707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85" y="3714978"/>
              <a:ext cx="3927339" cy="2618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0DC0A31E-F065-2541-9FAB-156AFF7C1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481" y="3714978"/>
              <a:ext cx="3698739" cy="246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49A2DDBE-2FB9-C444-BD07-63EF6A3321CF}"/>
                </a:ext>
              </a:extLst>
            </p:cNvPr>
            <p:cNvSpPr/>
            <p:nvPr/>
          </p:nvSpPr>
          <p:spPr bwMode="auto">
            <a:xfrm>
              <a:off x="4270588" y="4667364"/>
              <a:ext cx="1148340" cy="742836"/>
            </a:xfrm>
            <a:prstGeom prst="rightArrow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985787-9D3A-A04B-A60A-DCD4345A6C60}"/>
                </a:ext>
              </a:extLst>
            </p:cNvPr>
            <p:cNvSpPr txBox="1"/>
            <p:nvPr/>
          </p:nvSpPr>
          <p:spPr>
            <a:xfrm>
              <a:off x="4261692" y="4792560"/>
              <a:ext cx="92525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68791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Rep. Learning with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357312"/>
            <a:ext cx="7772400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Node-level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[unsupervised]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Perozzi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B., Al-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Rfou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R.,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Skiena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 (KDD 2014).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Deepwalk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: Online learning of social representations. 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[(un)supervised] Hamilton, W. L., Ying, R.,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Leskovec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J. (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NeurIPS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2017). Inductive representation learning on large graphs.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Graph-level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[unsupervised] Narayanan, A.,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Chandramohan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M., Venkatesan, R., Chen, L., Liu, Y., &amp; Jaiswal, S. (2017). graph2vec: Learning distributed representations of graphs.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[supervised]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Niepert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M., Ahmed, M.,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Kutzkov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K. (PMLR, 2016). Learning convolutional neural networks for graphs.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[supervised] Xu, K., Hu, W.,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Leskovec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J.,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Jegelka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 (ICLR 2019). How powerful are graph neural networks?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238063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09600"/>
            <a:ext cx="8043863" cy="685800"/>
          </a:xfrm>
        </p:spPr>
        <p:txBody>
          <a:bodyPr/>
          <a:lstStyle/>
          <a:p>
            <a:r>
              <a:rPr lang="en-US" dirty="0"/>
              <a:t>Anomaly Detection with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28737"/>
            <a:ext cx="7615238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Node-level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Yu, W., Cheng, W., Aggarwal, C. C., Zhang, K., Chen, H., &amp; Wang, W. (KDD 2018).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Netwalk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: A flexible deep embedding approach for anomaly detection in dynamic networks.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Ding, K., Li, J.,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Bhanushali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, R., &amp; Liu, H. (SDM 2019). </a:t>
            </a:r>
            <a:b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Deep anomaly detection on attributed networks.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Zhao, T., Deng, C., Yu, K., Jiang, T., Wang, D., &amp; Jiang, M. </a:t>
            </a:r>
            <a:b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(CIKM 2020). Error-Bounded Graph Anomaly Loss for GNNs.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Wang, X.,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Jin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, B., Du, Y., Cui, P., &amp; Yang, Y. (Neur. Comp. &amp; Appl. 2021). One-Class Graph Neural Networks for Anomaly Detection in Attributed Networks. 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Graph-level</a:t>
            </a:r>
          </a:p>
          <a:p>
            <a:pPr lvl="1"/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Sawlani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S., Zhao, L., Akoglu, L. (2021). Deep Graph-level Anomaly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441668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0"/>
            <a:ext cx="7958138" cy="685800"/>
          </a:xfrm>
        </p:spPr>
        <p:txBody>
          <a:bodyPr/>
          <a:lstStyle/>
          <a:p>
            <a:r>
              <a:rPr lang="en-US" dirty="0"/>
              <a:t>Anomaly Detection with GNNs -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38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8F9A1B-C716-2541-B1BE-2F3CB777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318CD3-CE67-8F46-84F6-9F20C472FEDF}"/>
              </a:ext>
            </a:extLst>
          </p:cNvPr>
          <p:cNvSpPr txBox="1">
            <a:spLocks/>
          </p:cNvSpPr>
          <p:nvPr/>
        </p:nvSpPr>
        <p:spPr bwMode="auto">
          <a:xfrm>
            <a:off x="685800" y="1957388"/>
            <a:ext cx="8229600" cy="404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End-to-end training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necessitates a loss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Reconstruction, one-class classification loss(es)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Learned </a:t>
            </a:r>
            <a:r>
              <a:rPr lang="en-US" dirty="0" err="1">
                <a:latin typeface="Gill Sans" panose="020B0502020104020203" pitchFamily="34" charset="-79"/>
                <a:cs typeface="Gill Sans" panose="020B0502020104020203" pitchFamily="34" charset="-79"/>
              </a:rPr>
              <a:t>rep.s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not interpretable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cf.  hand-crafted features, motifs,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Model selection (!)	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many hyperparameters, but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no labels to tune</a:t>
            </a:r>
          </a:p>
        </p:txBody>
      </p:sp>
    </p:spTree>
    <p:extLst>
      <p:ext uri="{BB962C8B-B14F-4D97-AF65-F5344CB8AC3E}">
        <p14:creationId xmlns:p14="http://schemas.microsoft.com/office/powerpoint/2010/main" val="109698052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Known, unknown road sign ⬇ Stock Photo, Image by © alexmillos #23717325">
            <a:extLst>
              <a:ext uri="{FF2B5EF4-FFF2-40B4-BE49-F238E27FC236}">
                <a16:creationId xmlns:a16="http://schemas.microsoft.com/office/drawing/2014/main" id="{90A3217C-0CE1-8541-84EC-D36631602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798" y="5092539"/>
            <a:ext cx="1453402" cy="176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31" y="343810"/>
            <a:ext cx="7958138" cy="685800"/>
          </a:xfrm>
        </p:spPr>
        <p:txBody>
          <a:bodyPr/>
          <a:lstStyle/>
          <a:p>
            <a:r>
              <a:rPr lang="en-US" dirty="0"/>
              <a:t>Conclusions &amp; Take-aways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39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8F9A1B-C716-2541-B1BE-2F3CB777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04900"/>
            <a:ext cx="8657303" cy="4648200"/>
          </a:xfrm>
        </p:spPr>
        <p:txBody>
          <a:bodyPr/>
          <a:lstStyle/>
          <a:p>
            <a:pPr>
              <a:spcBef>
                <a:spcPts val="72"/>
              </a:spcBef>
            </a:pP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 anomalies find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numerous applications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opinion fraud, host-level intrusion, </a:t>
            </a:r>
            <a:b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environmental monitoring, accounting fraud, …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Graphs may have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variety of properties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timestamps, node labels/attributes,   and/or</a:t>
            </a:r>
            <a:b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edge directions/weights/multiplicities/types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Problem formulation &amp; key approach 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informed by 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domain and available information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GNNs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, a recent trend</a:t>
            </a: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need loss functions &amp; model tuning</a:t>
            </a:r>
          </a:p>
          <a:p>
            <a:pPr>
              <a:spcBef>
                <a:spcPts val="72"/>
              </a:spcBef>
            </a:pP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Anomalies: known vs.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unknown</a:t>
            </a:r>
            <a:endParaRPr 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>
              <a:spcBef>
                <a:spcPts val="72"/>
              </a:spcBef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for the latter, need better </a:t>
            </a:r>
            <a:r>
              <a:rPr lang="en-US" sz="2400" b="1" dirty="0">
                <a:latin typeface="Gill Sans MT" panose="020B0502020104020203" pitchFamily="34" charset="77"/>
                <a:cs typeface="Gill Sans" panose="020B0502020104020203" pitchFamily="34" charset="-79"/>
              </a:rPr>
              <a:t>pattern mining</a:t>
            </a:r>
          </a:p>
          <a:p>
            <a:pPr>
              <a:spcBef>
                <a:spcPts val="72"/>
              </a:spcBef>
            </a:pPr>
            <a:endParaRPr 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034" name="Picture 10" descr="Criminal, felon, fraud, hook, rascal, rogue, swindler icon - Download on  Iconfinder">
            <a:extLst>
              <a:ext uri="{FF2B5EF4-FFF2-40B4-BE49-F238E27FC236}">
                <a16:creationId xmlns:a16="http://schemas.microsoft.com/office/drawing/2014/main" id="{48C2BDC0-5F6B-C749-B910-48476B94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215" y="954319"/>
            <a:ext cx="1225524" cy="12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95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F362DEE-AC36-D946-8BB9-471E2AF65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633" y="4199671"/>
            <a:ext cx="5318733" cy="210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Finding unusual graphs in a (unordered)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set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,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database: e.g., transactions, software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or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series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of graphs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Dynamic graphs: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F21AE-B3DC-5D44-899B-EC52E0D5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37" y="2669821"/>
            <a:ext cx="1569202" cy="142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CA0CE3-C76E-D44D-89E3-12675D99C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10" y="2629983"/>
            <a:ext cx="1894353" cy="1463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74FA4-21F3-8D4C-B40C-232245CD2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963" y="2629982"/>
            <a:ext cx="1554534" cy="1463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451F8-0D9E-E449-9304-A9FD1D794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747" y="2885101"/>
            <a:ext cx="2661905" cy="10877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956E7C-8601-E249-B431-481EE6E5BB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69823" y="6379945"/>
            <a:ext cx="1215137" cy="1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6">
            <a:extLst>
              <a:ext uri="{FF2B5EF4-FFF2-40B4-BE49-F238E27FC236}">
                <a16:creationId xmlns:a16="http://schemas.microsoft.com/office/drawing/2014/main" id="{8B48178A-45DF-F740-AD67-D4E53B8F1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622" y="5859426"/>
            <a:ext cx="739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D26CB9A-BB11-6C4D-8D44-DBA1313E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4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0253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463821" y="4278449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447AA-BE23-0146-9A04-725CAA58E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40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451985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 dirty="0" err="1"/>
              <a:t>OddBall</a:t>
            </a:r>
            <a:r>
              <a:rPr lang="en-US" dirty="0"/>
              <a:t>: PAKDD 2021 Most Influential Paper 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48" y="2853660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853660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3C761-CD8B-BF48-8502-2A67FDE0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298" y="2853660"/>
            <a:ext cx="1524000" cy="15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6DC780-EA8D-8349-A821-F8410CD1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98" y="1681162"/>
            <a:ext cx="7772400" cy="6858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5883A-C953-9243-9BA6-6DA25D150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41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9BE6-8B34-C048-BB75-670600D3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4DEF-845B-1740-ABFA-029C9E4B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area about</a:t>
            </a:r>
          </a:p>
          <a:p>
            <a:r>
              <a:rPr lang="en-US" dirty="0"/>
              <a:t>Classes of problems</a:t>
            </a:r>
          </a:p>
          <a:p>
            <a:r>
              <a:rPr lang="en-US" dirty="0"/>
              <a:t>How do people solve this? - clever ideas, sensible things one would try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9309-0916-B14D-AA7F-3810CD9F0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9FE89-1FB7-3146-B41E-0A8DCB1E1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8CF18-3F94-E043-BFE7-63535B078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42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190503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kite, air, table, flying&#10;&#10;Description automatically generated">
            <a:extLst>
              <a:ext uri="{FF2B5EF4-FFF2-40B4-BE49-F238E27FC236}">
                <a16:creationId xmlns:a16="http://schemas.microsoft.com/office/drawing/2014/main" id="{D879C9AE-C11D-B740-A427-A64AF0B0E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50" y="401584"/>
            <a:ext cx="8405357" cy="63040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2FC5D9-983C-4D4D-A9A2-C097D8AC142E}"/>
              </a:ext>
            </a:extLst>
          </p:cNvPr>
          <p:cNvSpPr/>
          <p:nvPr/>
        </p:nvSpPr>
        <p:spPr bwMode="auto">
          <a:xfrm>
            <a:off x="7505700" y="727684"/>
            <a:ext cx="1800090" cy="1135431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26788" tIns="26788" rIns="26788" bIns="2678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308049" hangingPunct="0"/>
            <a:endParaRPr kumimoji="0" lang="en-US" sz="1898" dirty="0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BD5A0-2970-F640-AE6C-09E84AAB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609600"/>
            <a:ext cx="8101013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7583-3744-D141-A6E6-E5A8722056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2223C-5A0D-A248-B5A2-7C8BA783F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E6DA-12FF-CF43-8643-B7CD1BD3C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5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CC4C2-FE70-7F43-8E09-77CB5A0B8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50" y="1419591"/>
            <a:ext cx="6618366" cy="4907457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complex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objects</a:t>
            </a:r>
          </a:p>
          <a:p>
            <a:pPr lvl="1"/>
            <a:r>
              <a:rPr lang="en-US" sz="2600" dirty="0">
                <a:latin typeface="Gill Sans" panose="020B0502020104020203" pitchFamily="34" charset="-79"/>
                <a:cs typeface="Gill Sans" panose="020B0502020104020203" pitchFamily="34" charset="-79"/>
              </a:rPr>
              <a:t>10-days’ transactions graph:</a:t>
            </a:r>
          </a:p>
          <a:p>
            <a:pPr lvl="1"/>
            <a:endParaRPr lang="en-US" sz="26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457200" lvl="1" indent="0">
              <a:buNone/>
            </a:pP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2171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915A-6A6F-1F4A-ACE7-CEF8BA4B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0850"/>
            <a:ext cx="7772400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2606-4EF2-7D46-9365-D5C634DDC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190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complex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objects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relational, long-range dependencies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attributes</a:t>
            </a:r>
          </a:p>
          <a:p>
            <a:pPr lvl="2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node, edge (e.g. type, timestamp), or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directed, weighted, and/or multi-edges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Lack of labels or universal loss functions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Scale, Adversaries, Explanations, …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 formulation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What </a:t>
            </a:r>
            <a:r>
              <a:rPr lang="en-US" i="1" u="sng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an anomaly? </a:t>
            </a: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EBDA0-AB04-4B4D-8BAB-323B72962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87ED-7863-464D-9350-A6140FA11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D42C5-6F09-9C45-B9EE-DE3198CC0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4353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C42DE7-550B-924D-A939-5CED93323FCD}"/>
              </a:ext>
            </a:extLst>
          </p:cNvPr>
          <p:cNvSpPr txBox="1"/>
          <p:nvPr/>
        </p:nvSpPr>
        <p:spPr>
          <a:xfrm>
            <a:off x="685800" y="1104900"/>
            <a:ext cx="7670800" cy="2324100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endParaRPr lang="en-US" alt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2900"/>
            <a:ext cx="7772400" cy="685800"/>
          </a:xfrm>
        </p:spPr>
        <p:txBody>
          <a:bodyPr/>
          <a:lstStyle/>
          <a:p>
            <a:r>
              <a:rPr lang="en-US" dirty="0"/>
              <a:t>Survey article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A6032-4BA3-3642-9FEB-E9CDEA367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C62931E-C0FF-9148-AD46-CDADA2A4186A}"/>
              </a:ext>
            </a:extLst>
          </p:cNvPr>
          <p:cNvSpPr txBox="1">
            <a:spLocks/>
          </p:cNvSpPr>
          <p:nvPr/>
        </p:nvSpPr>
        <p:spPr bwMode="auto">
          <a:xfrm>
            <a:off x="685800" y="1104900"/>
            <a:ext cx="759459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kumimoji="0" lang="en-US" b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Graph-based Anomaly Detection </a:t>
            </a:r>
            <a:br>
              <a:rPr kumimoji="0" lang="en-US" b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kumimoji="0" lang="en-US" b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and Description: A Survey.   </a:t>
            </a:r>
            <a:br>
              <a:rPr kumimoji="0" lang="en-US" sz="2800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kumimoji="0" lang="en-US" sz="2800" i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Leman Akoglu, </a:t>
            </a:r>
            <a:r>
              <a:rPr kumimoji="0" lang="en-US" sz="2800" i="1" kern="0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Hanghang</a:t>
            </a:r>
            <a:r>
              <a:rPr kumimoji="0" lang="en-US" sz="2800" i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Tong, Danai </a:t>
            </a:r>
            <a:r>
              <a:rPr kumimoji="0" lang="en-US" sz="2800" i="1" kern="0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Koutra</a:t>
            </a:r>
            <a:r>
              <a:rPr kumimoji="0" lang="en-US" sz="2800" i="1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kumimoji="0" lang="en-US" sz="2800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kumimoji="0" lang="en-US" sz="2800" kern="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Data Mining and Knowledge Discovery (DAMI), 29 (3), May 2015.</a:t>
            </a:r>
          </a:p>
          <a:p>
            <a:pPr lvl="1"/>
            <a:r>
              <a:rPr kumimoji="0"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Static &amp; Dynamic; Plain &amp; Attributed</a:t>
            </a:r>
          </a:p>
          <a:p>
            <a:pPr lvl="1"/>
            <a:r>
              <a:rPr kumimoji="0"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Explanation &amp; Sense-making</a:t>
            </a:r>
          </a:p>
          <a:p>
            <a:pPr lvl="1"/>
            <a:r>
              <a:rPr kumimoji="0"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Applications</a:t>
            </a:r>
          </a:p>
          <a:p>
            <a:r>
              <a:rPr kumimoji="0"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Since ~2014: graph neural networks &amp; 				deep learning</a:t>
            </a:r>
          </a:p>
        </p:txBody>
      </p:sp>
    </p:spTree>
    <p:extLst>
      <p:ext uri="{BB962C8B-B14F-4D97-AF65-F5344CB8AC3E}">
        <p14:creationId xmlns:p14="http://schemas.microsoft.com/office/powerpoint/2010/main" val="24695487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Anomalies: Node-, Subgraph-,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BD43B608-B585-1F4A-9353-5E195E12D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49" y="3229428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40FC8-7934-CA45-9E18-00E49BB69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8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552132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0DE0-C35D-A242-A4A3-A5AAF7CE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62034"/>
            <a:ext cx="8615362" cy="685800"/>
          </a:xfrm>
        </p:spPr>
        <p:txBody>
          <a:bodyPr/>
          <a:lstStyle/>
          <a:p>
            <a:r>
              <a:rPr lang="en-US" dirty="0"/>
              <a:t>Settings &amp; Graphs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DA8D88-5367-A048-B81C-E7D8C8C10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6400223"/>
              </p:ext>
            </p:extLst>
          </p:nvPr>
        </p:nvGraphicFramePr>
        <p:xfrm>
          <a:off x="214311" y="1199992"/>
          <a:ext cx="8715377" cy="358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27">
                  <a:extLst>
                    <a:ext uri="{9D8B030D-6E8A-4147-A177-3AD203B41FA5}">
                      <a16:colId xmlns:a16="http://schemas.microsoft.com/office/drawing/2014/main" val="1922011863"/>
                    </a:ext>
                  </a:extLst>
                </a:gridCol>
                <a:gridCol w="1244183">
                  <a:extLst>
                    <a:ext uri="{9D8B030D-6E8A-4147-A177-3AD203B41FA5}">
                      <a16:colId xmlns:a16="http://schemas.microsoft.com/office/drawing/2014/main" val="597023226"/>
                    </a:ext>
                  </a:extLst>
                </a:gridCol>
                <a:gridCol w="1244184">
                  <a:extLst>
                    <a:ext uri="{9D8B030D-6E8A-4147-A177-3AD203B41FA5}">
                      <a16:colId xmlns:a16="http://schemas.microsoft.com/office/drawing/2014/main" val="1281129897"/>
                    </a:ext>
                  </a:extLst>
                </a:gridCol>
                <a:gridCol w="1364105">
                  <a:extLst>
                    <a:ext uri="{9D8B030D-6E8A-4147-A177-3AD203B41FA5}">
                      <a16:colId xmlns:a16="http://schemas.microsoft.com/office/drawing/2014/main" val="969437979"/>
                    </a:ext>
                  </a:extLst>
                </a:gridCol>
                <a:gridCol w="1063349">
                  <a:extLst>
                    <a:ext uri="{9D8B030D-6E8A-4147-A177-3AD203B41FA5}">
                      <a16:colId xmlns:a16="http://schemas.microsoft.com/office/drawing/2014/main" val="4064796716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2207586538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773633509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242160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Set</a:t>
                      </a:r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up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Method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Directed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edges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Weightededges</a:t>
                      </a:r>
                      <a:endParaRPr lang="en-US" b="1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Multi-edges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Edge </a:t>
                      </a:r>
                      <a:r>
                        <a:rPr lang="en-US" b="1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Node </a:t>
                      </a:r>
                      <a:r>
                        <a:rPr lang="en-US" b="1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Time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stmp</a:t>
                      </a:r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  <a:b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67945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OddBall</a:t>
                      </a:r>
                      <a:endParaRPr lang="en-US" b="1" i="0" dirty="0">
                        <a:solidFill>
                          <a:srgbClr val="C00000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0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081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7371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FocusCO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7425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B</a:t>
                      </a:r>
                    </a:p>
                    <a:p>
                      <a:pPr algn="ctr"/>
                      <a:r>
                        <a:rPr lang="en-US" b="1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Gr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Fraudar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77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CopyCatch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472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AMEN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10693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DE1C2-5702-664E-BEBE-D0438314E2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4D50D-2D74-2140-AB24-B4FE4BA4C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108F3-3F04-3246-9486-7F0C2F45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9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957091-A882-B54D-96EF-8876E2370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85590"/>
              </p:ext>
            </p:extLst>
          </p:nvPr>
        </p:nvGraphicFramePr>
        <p:xfrm>
          <a:off x="214310" y="4787756"/>
          <a:ext cx="8715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90">
                  <a:extLst>
                    <a:ext uri="{9D8B030D-6E8A-4147-A177-3AD203B41FA5}">
                      <a16:colId xmlns:a16="http://schemas.microsoft.com/office/drawing/2014/main" val="306097622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064241693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409349236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1728212773"/>
                    </a:ext>
                  </a:extLst>
                </a:gridCol>
                <a:gridCol w="1073758">
                  <a:extLst>
                    <a:ext uri="{9D8B030D-6E8A-4147-A177-3AD203B41FA5}">
                      <a16:colId xmlns:a16="http://schemas.microsoft.com/office/drawing/2014/main" val="4048664512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3991563555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2061052331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783602497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</a:t>
                      </a:r>
                    </a:p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R</a:t>
                      </a:r>
                    </a:p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</a:t>
                      </a:r>
                    </a:p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</a:t>
                      </a:r>
                    </a:p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H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StreamSpot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21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SpotLight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043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ChangeDAR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8585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CODEtect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69837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EEE94F6-06B7-0947-93DB-8A0DD63A43E2}"/>
              </a:ext>
            </a:extLst>
          </p:cNvPr>
          <p:cNvSpPr/>
          <p:nvPr/>
        </p:nvSpPr>
        <p:spPr bwMode="auto">
          <a:xfrm>
            <a:off x="698500" y="2531921"/>
            <a:ext cx="8243887" cy="3713795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42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14523</TotalTime>
  <Words>3353</Words>
  <Application>Microsoft Macintosh PowerPoint</Application>
  <PresentationFormat>On-screen Show (4:3)</PresentationFormat>
  <Paragraphs>697</Paragraphs>
  <Slides>42</Slides>
  <Notes>16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  <vt:variant>
        <vt:lpstr>Custom Shows</vt:lpstr>
      </vt:variant>
      <vt:variant>
        <vt:i4>1</vt:i4>
      </vt:variant>
    </vt:vector>
  </HeadingPairs>
  <TitlesOfParts>
    <vt:vector size="55" baseType="lpstr">
      <vt:lpstr>Arial</vt:lpstr>
      <vt:lpstr>Calibri</vt:lpstr>
      <vt:lpstr>Gill Sans</vt:lpstr>
      <vt:lpstr>Gill Sans MT</vt:lpstr>
      <vt:lpstr>Gill Sans SemiBold</vt:lpstr>
      <vt:lpstr>Gill Sans SemiBold</vt:lpstr>
      <vt:lpstr>Helvetica Light</vt:lpstr>
      <vt:lpstr>Tahoma</vt:lpstr>
      <vt:lpstr>Times New Roman</vt:lpstr>
      <vt:lpstr>Vista Sans OT Reg</vt:lpstr>
      <vt:lpstr>Wingdings</vt:lpstr>
      <vt:lpstr>template</vt:lpstr>
      <vt:lpstr>Anomaly Detection in Graphs  Past, Present and Future</vt:lpstr>
      <vt:lpstr>Roadmap</vt:lpstr>
      <vt:lpstr>Graph Anomalies - I </vt:lpstr>
      <vt:lpstr>Graph Anomalies -II </vt:lpstr>
      <vt:lpstr>Graph Anomalies - Challenges</vt:lpstr>
      <vt:lpstr>Graph Anomalies - Challenges</vt:lpstr>
      <vt:lpstr>Survey article</vt:lpstr>
      <vt:lpstr>Roadmap</vt:lpstr>
      <vt:lpstr>Settings &amp; Graphs</vt:lpstr>
      <vt:lpstr>Outline</vt:lpstr>
      <vt:lpstr>Node-level Anomalies</vt:lpstr>
      <vt:lpstr>Node-level Anomalies: Key ideas</vt:lpstr>
      <vt:lpstr>FraudEagle: Anomalous nodes in signed graphs</vt:lpstr>
      <vt:lpstr>SpEagle: Anomalies in attributed graphs</vt:lpstr>
      <vt:lpstr>PowerPoint Presentation</vt:lpstr>
      <vt:lpstr>Outline</vt:lpstr>
      <vt:lpstr>Subgraph-level Anomalies </vt:lpstr>
      <vt:lpstr>Subgraph-level Anomalies: Key ideas</vt:lpstr>
      <vt:lpstr>Fraudar: Camouflaged dense subgraphs </vt:lpstr>
      <vt:lpstr>CopyCatch: Spotting group attacks </vt:lpstr>
      <vt:lpstr>AMEN: Anomalous attributed subgraphs </vt:lpstr>
      <vt:lpstr>Outline</vt:lpstr>
      <vt:lpstr>Graph-level Anomalies</vt:lpstr>
      <vt:lpstr>Graph-level Anomalies: Key ideas</vt:lpstr>
      <vt:lpstr>StreamSpot: Anomalies in Streaming Heterogeneous graphs </vt:lpstr>
      <vt:lpstr>StreamSpot: Anomalies in Streaming Heterogeneous graphs </vt:lpstr>
      <vt:lpstr>SpotLight: Anomalies in Streaming Graphs </vt:lpstr>
      <vt:lpstr>ChangeDAR: Localized Change Detection</vt:lpstr>
      <vt:lpstr>CODEtect: Labeled Multi-graph Anomalies</vt:lpstr>
      <vt:lpstr>CODEtect: Labeled Multi-graph Anomalies</vt:lpstr>
      <vt:lpstr>Roadmap</vt:lpstr>
      <vt:lpstr>Graph Anomalies - Challenges</vt:lpstr>
      <vt:lpstr>Settings &amp; Graphs</vt:lpstr>
      <vt:lpstr>Recent Trend: GNNs</vt:lpstr>
      <vt:lpstr>Recent Trend: GNNs</vt:lpstr>
      <vt:lpstr>Rep. Learning with GNNs</vt:lpstr>
      <vt:lpstr>Anomaly Detection with GNNs</vt:lpstr>
      <vt:lpstr>Anomaly Detection with GNNs - Challenges</vt:lpstr>
      <vt:lpstr>Conclusions &amp; Take-aways</vt:lpstr>
      <vt:lpstr>Roadmap</vt:lpstr>
      <vt:lpstr>Thank you!</vt:lpstr>
      <vt:lpstr>PowerPoint Presentation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Leman Akoglu</cp:lastModifiedBy>
  <cp:revision>2198</cp:revision>
  <cp:lastPrinted>2016-06-19T14:14:08Z</cp:lastPrinted>
  <dcterms:created xsi:type="dcterms:W3CDTF">2017-06-13T01:24:20Z</dcterms:created>
  <dcterms:modified xsi:type="dcterms:W3CDTF">2021-05-07T13:28:55Z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